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aleway"/>
      <p:regular r:id="rId42"/>
      <p:bold r:id="rId43"/>
      <p:italic r:id="rId44"/>
      <p:boldItalic r:id="rId45"/>
    </p:embeddedFont>
    <p:embeddedFont>
      <p:font typeface="Proxima Nova"/>
      <p:regular r:id="rId46"/>
      <p:bold r:id="rId47"/>
      <p:italic r:id="rId48"/>
      <p:boldItalic r:id="rId49"/>
    </p:embeddedFont>
    <p:embeddedFont>
      <p:font typeface="Montserrat"/>
      <p:regular r:id="rId50"/>
      <p:bold r:id="rId51"/>
      <p:italic r:id="rId52"/>
      <p:boldItalic r:id="rId53"/>
    </p:embeddedFont>
    <p:embeddedFont>
      <p:font typeface="Roboto Mon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8" roundtripDataSignature="AMtx7mhDQD1ZM742qDewLL27F3vLJ9Du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aleway-regular.fntdata"/><Relationship Id="rId41" Type="http://schemas.openxmlformats.org/officeDocument/2006/relationships/slide" Target="slides/slide36.xml"/><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ProximaNova-regular.fntdata"/><Relationship Id="rId45"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roximaNova-italic.fntdata"/><Relationship Id="rId47" Type="http://schemas.openxmlformats.org/officeDocument/2006/relationships/font" Target="fonts/ProximaNova-bold.fntdata"/><Relationship Id="rId49"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6.xml"/><Relationship Id="rId55" Type="http://schemas.openxmlformats.org/officeDocument/2006/relationships/font" Target="fonts/RobotoMono-bold.fntdata"/><Relationship Id="rId10" Type="http://schemas.openxmlformats.org/officeDocument/2006/relationships/slide" Target="slides/slide5.xml"/><Relationship Id="rId54" Type="http://schemas.openxmlformats.org/officeDocument/2006/relationships/font" Target="fonts/RobotoMono-regular.fntdata"/><Relationship Id="rId13" Type="http://schemas.openxmlformats.org/officeDocument/2006/relationships/slide" Target="slides/slide8.xml"/><Relationship Id="rId57" Type="http://schemas.openxmlformats.org/officeDocument/2006/relationships/font" Target="fonts/RobotoMono-boldItalic.fntdata"/><Relationship Id="rId12" Type="http://schemas.openxmlformats.org/officeDocument/2006/relationships/slide" Target="slides/slide7.xml"/><Relationship Id="rId56" Type="http://schemas.openxmlformats.org/officeDocument/2006/relationships/font" Target="fonts/RobotoMono-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832c5bd24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832c5bd24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820cd173e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820cd173e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820cd173e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3820cd173eb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832c5bd24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3832c5bd241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20cd173e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3820cd173eb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832c5bd24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3832c5bd241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832c5bd24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832c5bd241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820cd173e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3820cd173eb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832c5bd24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3832c5bd241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78c6a93c7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78c6a93c7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832c5bd241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3832c5bd241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832c5bd24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3832c5bd241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807194c8c5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3807194c8c5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832c5bd24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3832c5bd241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820cd173e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3820cd173eb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820cd173e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3820cd173eb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834240b39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3834240b397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834240b39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3834240b397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834240b39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3834240b397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832c5bd24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3832c5bd241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834240b39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834240b397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834240b39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3834240b397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834240b39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3834240b397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834240b39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3834240b397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834240b39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3834240b397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834240b39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3834240b397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832c5bd24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3832c5bd24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832c5bd24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832c5bd24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832c5bd24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3832c5bd241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832c5bd24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832c5bd241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832c5bd24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832c5bd241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832c5bd24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3832c5bd241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p:nvPr/>
        </p:nvSpPr>
        <p:spPr>
          <a:xfrm>
            <a:off x="80700" y="2651100"/>
            <a:ext cx="8982600" cy="24117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5"/>
          <p:cNvSpPr txBox="1"/>
          <p:nvPr>
            <p:ph type="ctrTitle"/>
          </p:nvPr>
        </p:nvSpPr>
        <p:spPr>
          <a:xfrm>
            <a:off x="485875" y="264475"/>
            <a:ext cx="8183700" cy="1473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100"/>
              <a:buFont typeface="Montserrat"/>
              <a:buNone/>
              <a:defRPr sz="4100">
                <a:latin typeface="Montserrat"/>
                <a:ea typeface="Montserrat"/>
                <a:cs typeface="Montserrat"/>
                <a:sym typeface="Montserrat"/>
              </a:defRPr>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2" name="Google Shape;12;p15"/>
          <p:cNvSpPr txBox="1"/>
          <p:nvPr>
            <p:ph idx="1" type="subTitle"/>
          </p:nvPr>
        </p:nvSpPr>
        <p:spPr>
          <a:xfrm>
            <a:off x="485875" y="1738075"/>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Font typeface="Calibri"/>
              <a:buNone/>
              <a:defRPr sz="2400">
                <a:latin typeface="Calibri"/>
                <a:ea typeface="Calibri"/>
                <a:cs typeface="Calibri"/>
                <a:sym typeface="Calibri"/>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 name="Google Shape;13;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15"/>
          <p:cNvPicPr preferRelativeResize="0"/>
          <p:nvPr/>
        </p:nvPicPr>
        <p:blipFill rotWithShape="1">
          <a:blip r:embed="rId2">
            <a:alphaModFix/>
          </a:blip>
          <a:srcRect b="0" l="0" r="0" t="0"/>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2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4"/>
          <p:cNvSpPr txBox="1"/>
          <p:nvPr>
            <p:ph hasCustomPrompt="1" type="title"/>
          </p:nvPr>
        </p:nvSpPr>
        <p:spPr>
          <a:xfrm>
            <a:off x="311700" y="743001"/>
            <a:ext cx="8520600" cy="200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Font typeface="Arial"/>
              <a:buNone/>
              <a:defRPr sz="12000">
                <a:latin typeface="Arial"/>
                <a:ea typeface="Arial"/>
                <a:cs typeface="Arial"/>
                <a:sym typeface="Arial"/>
              </a:defRPr>
            </a:lvl1pPr>
            <a:lvl2pPr lvl="1" algn="ctr">
              <a:lnSpc>
                <a:spcPct val="100000"/>
              </a:lnSpc>
              <a:spcBef>
                <a:spcPts val="0"/>
              </a:spcBef>
              <a:spcAft>
                <a:spcPts val="0"/>
              </a:spcAft>
              <a:buSzPts val="12000"/>
              <a:buFont typeface="Arial"/>
              <a:buNone/>
              <a:defRPr sz="12000">
                <a:latin typeface="Arial"/>
                <a:ea typeface="Arial"/>
                <a:cs typeface="Arial"/>
                <a:sym typeface="Arial"/>
              </a:defRPr>
            </a:lvl2pPr>
            <a:lvl3pPr lvl="2" algn="ctr">
              <a:lnSpc>
                <a:spcPct val="100000"/>
              </a:lnSpc>
              <a:spcBef>
                <a:spcPts val="0"/>
              </a:spcBef>
              <a:spcAft>
                <a:spcPts val="0"/>
              </a:spcAft>
              <a:buSzPts val="12000"/>
              <a:buFont typeface="Arial"/>
              <a:buNone/>
              <a:defRPr sz="12000">
                <a:latin typeface="Arial"/>
                <a:ea typeface="Arial"/>
                <a:cs typeface="Arial"/>
                <a:sym typeface="Arial"/>
              </a:defRPr>
            </a:lvl3pPr>
            <a:lvl4pPr lvl="3" algn="ctr">
              <a:lnSpc>
                <a:spcPct val="100000"/>
              </a:lnSpc>
              <a:spcBef>
                <a:spcPts val="0"/>
              </a:spcBef>
              <a:spcAft>
                <a:spcPts val="0"/>
              </a:spcAft>
              <a:buSzPts val="12000"/>
              <a:buFont typeface="Arial"/>
              <a:buNone/>
              <a:defRPr sz="12000">
                <a:latin typeface="Arial"/>
                <a:ea typeface="Arial"/>
                <a:cs typeface="Arial"/>
                <a:sym typeface="Arial"/>
              </a:defRPr>
            </a:lvl4pPr>
            <a:lvl5pPr lvl="4" algn="ctr">
              <a:lnSpc>
                <a:spcPct val="100000"/>
              </a:lnSpc>
              <a:spcBef>
                <a:spcPts val="0"/>
              </a:spcBef>
              <a:spcAft>
                <a:spcPts val="0"/>
              </a:spcAft>
              <a:buSzPts val="12000"/>
              <a:buFont typeface="Arial"/>
              <a:buNone/>
              <a:defRPr sz="12000">
                <a:latin typeface="Arial"/>
                <a:ea typeface="Arial"/>
                <a:cs typeface="Arial"/>
                <a:sym typeface="Arial"/>
              </a:defRPr>
            </a:lvl5pPr>
            <a:lvl6pPr lvl="5" algn="ctr">
              <a:lnSpc>
                <a:spcPct val="100000"/>
              </a:lnSpc>
              <a:spcBef>
                <a:spcPts val="0"/>
              </a:spcBef>
              <a:spcAft>
                <a:spcPts val="0"/>
              </a:spcAft>
              <a:buSzPts val="12000"/>
              <a:buFont typeface="Arial"/>
              <a:buNone/>
              <a:defRPr sz="12000">
                <a:latin typeface="Arial"/>
                <a:ea typeface="Arial"/>
                <a:cs typeface="Arial"/>
                <a:sym typeface="Arial"/>
              </a:defRPr>
            </a:lvl6pPr>
            <a:lvl7pPr lvl="6" algn="ctr">
              <a:lnSpc>
                <a:spcPct val="100000"/>
              </a:lnSpc>
              <a:spcBef>
                <a:spcPts val="0"/>
              </a:spcBef>
              <a:spcAft>
                <a:spcPts val="0"/>
              </a:spcAft>
              <a:buSzPts val="12000"/>
              <a:buFont typeface="Arial"/>
              <a:buNone/>
              <a:defRPr sz="12000">
                <a:latin typeface="Arial"/>
                <a:ea typeface="Arial"/>
                <a:cs typeface="Arial"/>
                <a:sym typeface="Arial"/>
              </a:defRPr>
            </a:lvl7pPr>
            <a:lvl8pPr lvl="7" algn="ctr">
              <a:lnSpc>
                <a:spcPct val="100000"/>
              </a:lnSpc>
              <a:spcBef>
                <a:spcPts val="0"/>
              </a:spcBef>
              <a:spcAft>
                <a:spcPts val="0"/>
              </a:spcAft>
              <a:buSzPts val="12000"/>
              <a:buFont typeface="Arial"/>
              <a:buNone/>
              <a:defRPr sz="12000">
                <a:latin typeface="Arial"/>
                <a:ea typeface="Arial"/>
                <a:cs typeface="Arial"/>
                <a:sym typeface="Arial"/>
              </a:defRPr>
            </a:lvl8pPr>
            <a:lvl9pPr lvl="8" algn="ctr">
              <a:lnSpc>
                <a:spcPct val="100000"/>
              </a:lnSpc>
              <a:spcBef>
                <a:spcPts val="0"/>
              </a:spcBef>
              <a:spcAft>
                <a:spcPts val="0"/>
              </a:spcAft>
              <a:buSzPts val="12000"/>
              <a:buFont typeface="Arial"/>
              <a:buNone/>
              <a:defRPr sz="12000">
                <a:latin typeface="Arial"/>
                <a:ea typeface="Arial"/>
                <a:cs typeface="Arial"/>
                <a:sym typeface="Arial"/>
              </a:defRPr>
            </a:lvl9pPr>
          </a:lstStyle>
          <a:p>
            <a:r>
              <a:t>xx%</a:t>
            </a:r>
          </a:p>
        </p:txBody>
      </p:sp>
      <p:sp>
        <p:nvSpPr>
          <p:cNvPr id="53" name="Google Shape;53;p24"/>
          <p:cNvSpPr txBox="1"/>
          <p:nvPr>
            <p:ph idx="1" type="body"/>
          </p:nvPr>
        </p:nvSpPr>
        <p:spPr>
          <a:xfrm>
            <a:off x="311700" y="2845182"/>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54" name="Google Shape;54;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1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 name="Google Shape;1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algn="l">
              <a:lnSpc>
                <a:spcPct val="115000"/>
              </a:lnSpc>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indent="-342900" lvl="1" marL="914400" algn="l">
              <a:lnSpc>
                <a:spcPct val="115000"/>
              </a:lnSpc>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indent="-317500" lvl="2" marL="1371600" algn="l">
              <a:lnSpc>
                <a:spcPct val="115000"/>
              </a:lnSpc>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0"/>
              </a:spcBef>
              <a:spcAft>
                <a:spcPts val="0"/>
              </a:spcAft>
              <a:buSzPts val="1400"/>
              <a:buFont typeface="Calibri"/>
              <a:buChar char="●"/>
              <a:defRPr>
                <a:latin typeface="Calibri"/>
                <a:ea typeface="Calibri"/>
                <a:cs typeface="Calibri"/>
                <a:sym typeface="Calibri"/>
              </a:defRPr>
            </a:lvl4pPr>
            <a:lvl5pPr indent="-317500" lvl="4" marL="2286000" algn="l">
              <a:lnSpc>
                <a:spcPct val="115000"/>
              </a:lnSpc>
              <a:spcBef>
                <a:spcPts val="0"/>
              </a:spcBef>
              <a:spcAft>
                <a:spcPts val="0"/>
              </a:spcAft>
              <a:buSzPts val="1400"/>
              <a:buFont typeface="Calibri"/>
              <a:buChar char="○"/>
              <a:defRPr>
                <a:latin typeface="Calibri"/>
                <a:ea typeface="Calibri"/>
                <a:cs typeface="Calibri"/>
                <a:sym typeface="Calibri"/>
              </a:defRPr>
            </a:lvl5pPr>
            <a:lvl6pPr indent="-317500" lvl="5" marL="2743200" algn="l">
              <a:lnSpc>
                <a:spcPct val="115000"/>
              </a:lnSpc>
              <a:spcBef>
                <a:spcPts val="0"/>
              </a:spcBef>
              <a:spcAft>
                <a:spcPts val="0"/>
              </a:spcAft>
              <a:buSzPts val="1400"/>
              <a:buFont typeface="Calibri"/>
              <a:buChar char="■"/>
              <a:defRPr>
                <a:latin typeface="Calibri"/>
                <a:ea typeface="Calibri"/>
                <a:cs typeface="Calibri"/>
                <a:sym typeface="Calibri"/>
              </a:defRPr>
            </a:lvl6pPr>
            <a:lvl7pPr indent="-317500" lvl="6" marL="3200400" algn="l">
              <a:lnSpc>
                <a:spcPct val="115000"/>
              </a:lnSpc>
              <a:spcBef>
                <a:spcPts val="0"/>
              </a:spcBef>
              <a:spcAft>
                <a:spcPts val="0"/>
              </a:spcAft>
              <a:buSzPts val="1400"/>
              <a:buFont typeface="Calibri"/>
              <a:buChar char="●"/>
              <a:defRPr>
                <a:latin typeface="Calibri"/>
                <a:ea typeface="Calibri"/>
                <a:cs typeface="Calibri"/>
                <a:sym typeface="Calibri"/>
              </a:defRPr>
            </a:lvl7pPr>
            <a:lvl8pPr indent="-317500" lvl="7" marL="3657600" algn="l">
              <a:lnSpc>
                <a:spcPct val="115000"/>
              </a:lnSpc>
              <a:spcBef>
                <a:spcPts val="0"/>
              </a:spcBef>
              <a:spcAft>
                <a:spcPts val="0"/>
              </a:spcAft>
              <a:buSzPts val="1400"/>
              <a:buFont typeface="Calibri"/>
              <a:buChar char="○"/>
              <a:defRPr>
                <a:latin typeface="Calibri"/>
                <a:ea typeface="Calibri"/>
                <a:cs typeface="Calibri"/>
                <a:sym typeface="Calibri"/>
              </a:defRPr>
            </a:lvl8pPr>
            <a:lvl9pPr indent="-317500" lvl="8" marL="4114800" algn="l">
              <a:lnSpc>
                <a:spcPct val="115000"/>
              </a:lnSpc>
              <a:spcBef>
                <a:spcPts val="0"/>
              </a:spcBef>
              <a:spcAft>
                <a:spcPts val="0"/>
              </a:spcAft>
              <a:buSzPts val="1400"/>
              <a:buFont typeface="Calibri"/>
              <a:buChar char="■"/>
              <a:defRPr>
                <a:latin typeface="Calibri"/>
                <a:ea typeface="Calibri"/>
                <a:cs typeface="Calibri"/>
                <a:sym typeface="Calibri"/>
              </a:defRPr>
            </a:lvl9pPr>
          </a:lstStyle>
          <a:p/>
        </p:txBody>
      </p:sp>
      <p:sp>
        <p:nvSpPr>
          <p:cNvPr id="18" name="Google Shape;18;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16"/>
          <p:cNvPicPr preferRelativeResize="0"/>
          <p:nvPr/>
        </p:nvPicPr>
        <p:blipFill rotWithShape="1">
          <a:blip r:embed="rId2">
            <a:alphaModFix/>
          </a:blip>
          <a:srcRect b="0" l="0" r="0" t="0"/>
          <a:stretch/>
        </p:blipFill>
        <p:spPr>
          <a:xfrm>
            <a:off x="6835869" y="4737994"/>
            <a:ext cx="1915808" cy="295100"/>
          </a:xfrm>
          <a:prstGeom prst="rect">
            <a:avLst/>
          </a:prstGeom>
          <a:noFill/>
          <a:ln>
            <a:noFill/>
          </a:ln>
        </p:spPr>
      </p:pic>
      <p:pic>
        <p:nvPicPr>
          <p:cNvPr id="20" name="Google Shape;20;p16"/>
          <p:cNvPicPr preferRelativeResize="0"/>
          <p:nvPr/>
        </p:nvPicPr>
        <p:blipFill rotWithShape="1">
          <a:blip r:embed="rId3">
            <a:alphaModFix/>
          </a:blip>
          <a:srcRect b="0" l="0" r="0" t="0"/>
          <a:stretch/>
        </p:blipFill>
        <p:spPr>
          <a:xfrm>
            <a:off x="104349" y="4661566"/>
            <a:ext cx="548700" cy="4354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7"/>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4" name="Google Shape;24;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1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2" name="Google Shape;32;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7" name="Shape 37"/>
        <p:cNvGrpSpPr/>
        <p:nvPr/>
      </p:nvGrpSpPr>
      <p:grpSpPr>
        <a:xfrm>
          <a:off x="0" y="0"/>
          <a:ext cx="0" cy="0"/>
          <a:chOff x="0" y="0"/>
          <a:chExt cx="0" cy="0"/>
        </a:xfrm>
      </p:grpSpPr>
      <p:sp>
        <p:nvSpPr>
          <p:cNvPr id="38" name="Google Shape;38;p21"/>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9" name="Google Shape;39;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22"/>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 name="Google Shape;42;p2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3" name="Google Shape;43;p22"/>
          <p:cNvSpPr txBox="1"/>
          <p:nvPr>
            <p:ph type="title"/>
          </p:nvPr>
        </p:nvSpPr>
        <p:spPr>
          <a:xfrm>
            <a:off x="265500" y="1181700"/>
            <a:ext cx="4045200" cy="1533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4" name="Google Shape;44;p22"/>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2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6" name="Google Shape;46;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None/>
              <a:defRPr sz="2100"/>
            </a:lvl1pPr>
          </a:lstStyle>
          <a:p/>
        </p:txBody>
      </p:sp>
      <p:sp>
        <p:nvSpPr>
          <p:cNvPr id="49" name="Google Shape;49;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ph type="ctrTitle"/>
          </p:nvPr>
        </p:nvSpPr>
        <p:spPr>
          <a:xfrm>
            <a:off x="485875" y="264475"/>
            <a:ext cx="8183700" cy="1473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100"/>
              <a:buNone/>
            </a:pPr>
            <a:r>
              <a:rPr lang="en"/>
              <a:t>Navigation Challenge</a:t>
            </a:r>
            <a:endParaRPr/>
          </a:p>
        </p:txBody>
      </p:sp>
      <p:sp>
        <p:nvSpPr>
          <p:cNvPr id="62" name="Google Shape;62;p1"/>
          <p:cNvSpPr txBox="1"/>
          <p:nvPr>
            <p:ph idx="1" type="subTitle"/>
          </p:nvPr>
        </p:nvSpPr>
        <p:spPr>
          <a:xfrm>
            <a:off x="485875" y="1738075"/>
            <a:ext cx="8183700" cy="861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
                <a:latin typeface="Proxima Nova"/>
                <a:ea typeface="Proxima Nova"/>
                <a:cs typeface="Proxima Nova"/>
                <a:sym typeface="Proxima Nova"/>
              </a:rPr>
              <a:t>Python with Robots Mission 3</a:t>
            </a:r>
            <a:endParaRPr>
              <a:latin typeface="Proxima Nova"/>
              <a:ea typeface="Proxima Nova"/>
              <a:cs typeface="Proxima Nova"/>
              <a:sym typeface="Proxima Nova"/>
            </a:endParaRPr>
          </a:p>
          <a:p>
            <a:pPr indent="0" lvl="0" marL="0" rtl="0" algn="l">
              <a:lnSpc>
                <a:spcPct val="100000"/>
              </a:lnSpc>
              <a:spcBef>
                <a:spcPts val="0"/>
              </a:spcBef>
              <a:spcAft>
                <a:spcPts val="0"/>
              </a:spcAft>
              <a:buSzPts val="2400"/>
              <a:buNone/>
            </a:pPr>
            <a:r>
              <a:rPr lang="en">
                <a:latin typeface="Proxima Nova"/>
                <a:ea typeface="Proxima Nova"/>
                <a:cs typeface="Proxima Nova"/>
                <a:sym typeface="Proxima Nova"/>
              </a:rPr>
              <a:t>Lesson 4 Objectives 9-11</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Objective #9: Navigation Challenge!</a:t>
            </a:r>
            <a:endParaRPr/>
          </a:p>
        </p:txBody>
      </p:sp>
      <p:sp>
        <p:nvSpPr>
          <p:cNvPr id="130" name="Google Shape;130;p3"/>
          <p:cNvSpPr txBox="1"/>
          <p:nvPr>
            <p:ph idx="1" type="body"/>
          </p:nvPr>
        </p:nvSpPr>
        <p:spPr>
          <a:xfrm>
            <a:off x="311700" y="1152475"/>
            <a:ext cx="6730200" cy="342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For this objective you will face a problem to solve with code.</a:t>
            </a:r>
            <a:endParaRPr>
              <a:latin typeface="Proxima Nova"/>
              <a:ea typeface="Proxima Nova"/>
              <a:cs typeface="Proxima Nova"/>
              <a:sym typeface="Proxima Nova"/>
            </a:endParaRPr>
          </a:p>
          <a:p>
            <a:pPr indent="0" lvl="0" marL="0" rtl="0" algn="l">
              <a:lnSpc>
                <a:spcPct val="115000"/>
              </a:lnSpc>
              <a:spcBef>
                <a:spcPts val="0"/>
              </a:spcBef>
              <a:spcAft>
                <a:spcPts val="0"/>
              </a:spcAft>
              <a:buSzPts val="2400"/>
              <a:buNone/>
            </a:pPr>
            <a:r>
              <a:t/>
            </a:r>
            <a:endParaRPr sz="1800">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It’s going to require a series of steps.</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You need an </a:t>
            </a:r>
            <a:r>
              <a:rPr b="1" lang="en">
                <a:latin typeface="Proxima Nova"/>
                <a:ea typeface="Proxima Nova"/>
                <a:cs typeface="Proxima Nova"/>
                <a:sym typeface="Proxima Nova"/>
              </a:rPr>
              <a:t>algorithm</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latin typeface="Proxima Nova"/>
              <a:ea typeface="Proxima Nova"/>
              <a:cs typeface="Proxima Nova"/>
              <a:sym typeface="Proxima Nova"/>
            </a:endParaRPr>
          </a:p>
        </p:txBody>
      </p:sp>
      <p:pic>
        <p:nvPicPr>
          <p:cNvPr descr="Checklist Free Stock Photo - Public Domain Pictures" id="131" name="Google Shape;131;p3"/>
          <p:cNvPicPr preferRelativeResize="0"/>
          <p:nvPr/>
        </p:nvPicPr>
        <p:blipFill>
          <a:blip r:embed="rId3">
            <a:alphaModFix/>
          </a:blip>
          <a:stretch>
            <a:fillRect/>
          </a:stretch>
        </p:blipFill>
        <p:spPr>
          <a:xfrm>
            <a:off x="6176875" y="1968625"/>
            <a:ext cx="2556999" cy="2556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832c5bd241_0_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Objective #9: Navigation Challenge!</a:t>
            </a:r>
            <a:endParaRPr/>
          </a:p>
        </p:txBody>
      </p:sp>
      <p:sp>
        <p:nvSpPr>
          <p:cNvPr id="137" name="Google Shape;137;g3832c5bd241_0_9"/>
          <p:cNvSpPr txBox="1"/>
          <p:nvPr>
            <p:ph idx="1" type="body"/>
          </p:nvPr>
        </p:nvSpPr>
        <p:spPr>
          <a:xfrm>
            <a:off x="311700" y="1152475"/>
            <a:ext cx="4353000" cy="34296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An </a:t>
            </a:r>
            <a:r>
              <a:rPr b="1" lang="en">
                <a:latin typeface="Proxima Nova"/>
                <a:ea typeface="Proxima Nova"/>
                <a:cs typeface="Proxima Nova"/>
                <a:sym typeface="Proxima Nova"/>
              </a:rPr>
              <a:t>algorithm</a:t>
            </a:r>
            <a:r>
              <a:rPr lang="en">
                <a:latin typeface="Proxima Nova"/>
                <a:ea typeface="Proxima Nova"/>
                <a:cs typeface="Proxima Nova"/>
                <a:sym typeface="Proxima Nova"/>
              </a:rPr>
              <a:t> is a list of instructions, in order, that the computer can follow to complete a task.</a:t>
            </a:r>
            <a:endParaRPr>
              <a:latin typeface="Proxima Nova"/>
              <a:ea typeface="Proxima Nova"/>
              <a:cs typeface="Proxima Nova"/>
              <a:sym typeface="Proxima Nova"/>
            </a:endParaRPr>
          </a:p>
        </p:txBody>
      </p:sp>
      <p:sp>
        <p:nvSpPr>
          <p:cNvPr id="138" name="Google Shape;138;g3832c5bd241_0_9"/>
          <p:cNvSpPr txBox="1"/>
          <p:nvPr/>
        </p:nvSpPr>
        <p:spPr>
          <a:xfrm>
            <a:off x="5067400" y="1152475"/>
            <a:ext cx="3448200" cy="3128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FF"/>
                </a:solidFill>
                <a:latin typeface="Comic Sans MS"/>
                <a:ea typeface="Comic Sans MS"/>
                <a:cs typeface="Comic Sans MS"/>
                <a:sym typeface="Comic Sans MS"/>
              </a:rPr>
              <a:t>Algorithm:</a:t>
            </a:r>
            <a:endParaRPr b="1" sz="24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en" sz="2000">
                <a:solidFill>
                  <a:srgbClr val="0000FF"/>
                </a:solidFill>
                <a:latin typeface="Comic Sans MS"/>
                <a:ea typeface="Comic Sans MS"/>
                <a:cs typeface="Comic Sans MS"/>
                <a:sym typeface="Comic Sans MS"/>
              </a:rPr>
              <a:t>Step 1: turn on user LEDs </a:t>
            </a:r>
            <a:endParaRPr sz="20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en" sz="2000">
                <a:solidFill>
                  <a:srgbClr val="0000FF"/>
                </a:solidFill>
                <a:latin typeface="Comic Sans MS"/>
                <a:ea typeface="Comic Sans MS"/>
                <a:cs typeface="Comic Sans MS"/>
                <a:sym typeface="Comic Sans MS"/>
              </a:rPr>
              <a:t>Step 2: wait 1 second</a:t>
            </a:r>
            <a:endParaRPr sz="20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en" sz="2000">
                <a:solidFill>
                  <a:srgbClr val="0000FF"/>
                </a:solidFill>
                <a:latin typeface="Comic Sans MS"/>
                <a:ea typeface="Comic Sans MS"/>
                <a:cs typeface="Comic Sans MS"/>
                <a:sym typeface="Comic Sans MS"/>
              </a:rPr>
              <a:t>Step 3: turn off user LEDs</a:t>
            </a:r>
            <a:endParaRPr sz="20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en" sz="2000">
                <a:solidFill>
                  <a:srgbClr val="0000FF"/>
                </a:solidFill>
                <a:latin typeface="Comic Sans MS"/>
                <a:ea typeface="Comic Sans MS"/>
                <a:cs typeface="Comic Sans MS"/>
                <a:sym typeface="Comic Sans MS"/>
              </a:rPr>
              <a:t>Step 4: wait 1 second</a:t>
            </a:r>
            <a:endParaRPr sz="20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en" sz="2000">
                <a:solidFill>
                  <a:srgbClr val="0000FF"/>
                </a:solidFill>
                <a:latin typeface="Comic Sans MS"/>
                <a:ea typeface="Comic Sans MS"/>
                <a:cs typeface="Comic Sans MS"/>
                <a:sym typeface="Comic Sans MS"/>
              </a:rPr>
              <a:t>Step 5: enable motors</a:t>
            </a:r>
            <a:endParaRPr sz="20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en" sz="2000">
                <a:solidFill>
                  <a:srgbClr val="0000FF"/>
                </a:solidFill>
                <a:latin typeface="Comic Sans MS"/>
                <a:ea typeface="Comic Sans MS"/>
                <a:cs typeface="Comic Sans MS"/>
                <a:sym typeface="Comic Sans MS"/>
              </a:rPr>
              <a:t>Step 6: move forward</a:t>
            </a:r>
            <a:endParaRPr sz="20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en" sz="2000">
                <a:solidFill>
                  <a:srgbClr val="0000FF"/>
                </a:solidFill>
                <a:latin typeface="Comic Sans MS"/>
                <a:ea typeface="Comic Sans MS"/>
                <a:cs typeface="Comic Sans MS"/>
                <a:sym typeface="Comic Sans MS"/>
              </a:rPr>
              <a:t>Step 7: wait 2 seconds</a:t>
            </a:r>
            <a:endParaRPr sz="20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en" sz="2000">
                <a:solidFill>
                  <a:srgbClr val="0000FF"/>
                </a:solidFill>
                <a:latin typeface="Comic Sans MS"/>
                <a:ea typeface="Comic Sans MS"/>
                <a:cs typeface="Comic Sans MS"/>
                <a:sym typeface="Comic Sans MS"/>
              </a:rPr>
              <a:t>Step 8: disable motors</a:t>
            </a:r>
            <a:endParaRPr sz="2000">
              <a:solidFill>
                <a:srgbClr val="0000FF"/>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820cd173eb_0_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Navigation Challenge</a:t>
            </a:r>
            <a:endParaRPr/>
          </a:p>
          <a:p>
            <a:pPr indent="0" lvl="0" marL="0" rtl="0" algn="l">
              <a:lnSpc>
                <a:spcPct val="100000"/>
              </a:lnSpc>
              <a:spcBef>
                <a:spcPts val="0"/>
              </a:spcBef>
              <a:spcAft>
                <a:spcPts val="0"/>
              </a:spcAft>
              <a:buSzPct val="111111"/>
              <a:buNone/>
            </a:pPr>
            <a:r>
              <a:t/>
            </a:r>
            <a:endParaRPr/>
          </a:p>
        </p:txBody>
      </p:sp>
      <p:sp>
        <p:nvSpPr>
          <p:cNvPr id="144" name="Google Shape;144;g3820cd173eb_0_1"/>
          <p:cNvSpPr txBox="1"/>
          <p:nvPr>
            <p:ph idx="1" type="body"/>
          </p:nvPr>
        </p:nvSpPr>
        <p:spPr>
          <a:xfrm>
            <a:off x="311700" y="1068425"/>
            <a:ext cx="5464500" cy="2322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2400"/>
              <a:buNone/>
            </a:pPr>
            <a:r>
              <a:rPr lang="en">
                <a:latin typeface="Proxima Nova"/>
                <a:ea typeface="Proxima Nova"/>
                <a:cs typeface="Proxima Nova"/>
                <a:sym typeface="Proxima Nova"/>
              </a:rPr>
              <a:t>Program CodeBot to drive a square.</a:t>
            </a:r>
            <a:endParaRPr>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What are the steps?</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Think about the algorithm.</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The ‘bot can turn clockwise or counterclockwise – your choice.</a:t>
            </a:r>
            <a:endParaRPr sz="2200">
              <a:latin typeface="Proxima Nova"/>
              <a:ea typeface="Proxima Nova"/>
              <a:cs typeface="Proxima Nova"/>
              <a:sym typeface="Proxima Nova"/>
            </a:endParaRPr>
          </a:p>
        </p:txBody>
      </p:sp>
      <p:pic>
        <p:nvPicPr>
          <p:cNvPr id="145" name="Google Shape;145;g3820cd173eb_0_1" title="Navigate.jpg"/>
          <p:cNvPicPr preferRelativeResize="0"/>
          <p:nvPr/>
        </p:nvPicPr>
        <p:blipFill>
          <a:blip r:embed="rId3">
            <a:alphaModFix/>
          </a:blip>
          <a:stretch>
            <a:fillRect/>
          </a:stretch>
        </p:blipFill>
        <p:spPr>
          <a:xfrm>
            <a:off x="5928600" y="1220825"/>
            <a:ext cx="3063000" cy="2109641"/>
          </a:xfrm>
          <a:prstGeom prst="rect">
            <a:avLst/>
          </a:prstGeom>
          <a:noFill/>
          <a:ln>
            <a:noFill/>
          </a:ln>
        </p:spPr>
      </p:pic>
      <p:grpSp>
        <p:nvGrpSpPr>
          <p:cNvPr id="146" name="Google Shape;146;g3820cd173eb_0_1"/>
          <p:cNvGrpSpPr/>
          <p:nvPr/>
        </p:nvGrpSpPr>
        <p:grpSpPr>
          <a:xfrm>
            <a:off x="2443000" y="3289150"/>
            <a:ext cx="1792372" cy="1666600"/>
            <a:chOff x="2443000" y="3289150"/>
            <a:chExt cx="1792372" cy="1666600"/>
          </a:xfrm>
        </p:grpSpPr>
        <p:pic>
          <p:nvPicPr>
            <p:cNvPr id="147" name="Google Shape;147;g3820cd173eb_0_1" title="CB3-Top.jpg"/>
            <p:cNvPicPr preferRelativeResize="0"/>
            <p:nvPr/>
          </p:nvPicPr>
          <p:blipFill rotWithShape="1">
            <a:blip r:embed="rId4">
              <a:alphaModFix/>
            </a:blip>
            <a:srcRect b="0" l="0" r="0" t="0"/>
            <a:stretch/>
          </p:blipFill>
          <p:spPr>
            <a:xfrm rot="10800000">
              <a:off x="2443000" y="4203000"/>
              <a:ext cx="853826" cy="752750"/>
            </a:xfrm>
            <a:prstGeom prst="rect">
              <a:avLst/>
            </a:prstGeom>
            <a:noFill/>
            <a:ln>
              <a:noFill/>
            </a:ln>
          </p:spPr>
        </p:pic>
        <p:cxnSp>
          <p:nvCxnSpPr>
            <p:cNvPr id="148" name="Google Shape;148;g3820cd173eb_0_1"/>
            <p:cNvCxnSpPr>
              <a:stCxn id="147" idx="2"/>
            </p:cNvCxnSpPr>
            <p:nvPr/>
          </p:nvCxnSpPr>
          <p:spPr>
            <a:xfrm rot="10800000">
              <a:off x="2865713" y="3567000"/>
              <a:ext cx="4200" cy="636000"/>
            </a:xfrm>
            <a:prstGeom prst="straightConnector1">
              <a:avLst/>
            </a:prstGeom>
            <a:noFill/>
            <a:ln cap="flat" cmpd="sng" w="9525">
              <a:solidFill>
                <a:schemeClr val="dk2"/>
              </a:solidFill>
              <a:prstDash val="solid"/>
              <a:round/>
              <a:headEnd len="med" w="med" type="none"/>
              <a:tailEnd len="med" w="med" type="none"/>
            </a:ln>
          </p:spPr>
        </p:cxnSp>
        <p:sp>
          <p:nvSpPr>
            <p:cNvPr id="149" name="Google Shape;149;g3820cd173eb_0_1"/>
            <p:cNvSpPr/>
            <p:nvPr/>
          </p:nvSpPr>
          <p:spPr>
            <a:xfrm>
              <a:off x="2856147" y="3289150"/>
              <a:ext cx="316200" cy="220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0" name="Google Shape;150;g3820cd173eb_0_1"/>
            <p:cNvCxnSpPr/>
            <p:nvPr/>
          </p:nvCxnSpPr>
          <p:spPr>
            <a:xfrm>
              <a:off x="3325550" y="3356200"/>
              <a:ext cx="603300" cy="0"/>
            </a:xfrm>
            <a:prstGeom prst="straightConnector1">
              <a:avLst/>
            </a:prstGeom>
            <a:noFill/>
            <a:ln cap="flat" cmpd="sng" w="9525">
              <a:solidFill>
                <a:schemeClr val="dk2"/>
              </a:solidFill>
              <a:prstDash val="solid"/>
              <a:round/>
              <a:headEnd len="med" w="med" type="none"/>
              <a:tailEnd len="med" w="med" type="none"/>
            </a:ln>
          </p:spPr>
        </p:cxnSp>
        <p:sp>
          <p:nvSpPr>
            <p:cNvPr id="151" name="Google Shape;151;g3820cd173eb_0_1"/>
            <p:cNvSpPr/>
            <p:nvPr/>
          </p:nvSpPr>
          <p:spPr>
            <a:xfrm rot="5400000">
              <a:off x="3967172" y="3378475"/>
              <a:ext cx="316200" cy="220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2" name="Google Shape;152;g3820cd173eb_0_1"/>
            <p:cNvCxnSpPr/>
            <p:nvPr/>
          </p:nvCxnSpPr>
          <p:spPr>
            <a:xfrm flipH="1">
              <a:off x="4177922" y="3646675"/>
              <a:ext cx="2400" cy="514200"/>
            </a:xfrm>
            <a:prstGeom prst="straightConnector1">
              <a:avLst/>
            </a:prstGeom>
            <a:noFill/>
            <a:ln cap="flat" cmpd="sng" w="9525">
              <a:solidFill>
                <a:schemeClr val="dk2"/>
              </a:solidFill>
              <a:prstDash val="solid"/>
              <a:round/>
              <a:headEnd len="med" w="med" type="none"/>
              <a:tailEnd len="med" w="med" type="none"/>
            </a:ln>
          </p:spPr>
        </p:cxnSp>
        <p:sp>
          <p:nvSpPr>
            <p:cNvPr id="153" name="Google Shape;153;g3820cd173eb_0_1"/>
            <p:cNvSpPr/>
            <p:nvPr/>
          </p:nvSpPr>
          <p:spPr>
            <a:xfrm rot="10800000">
              <a:off x="3864122" y="4203000"/>
              <a:ext cx="316200" cy="220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4" name="Google Shape;154;g3820cd173eb_0_1"/>
            <p:cNvCxnSpPr>
              <a:stCxn id="153" idx="3"/>
            </p:cNvCxnSpPr>
            <p:nvPr/>
          </p:nvCxnSpPr>
          <p:spPr>
            <a:xfrm rot="10800000">
              <a:off x="3201122" y="4368150"/>
              <a:ext cx="663000" cy="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820cd173eb_0_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111111"/>
              <a:buFont typeface="Arial"/>
              <a:buNone/>
            </a:pPr>
            <a:r>
              <a:rPr lang="en"/>
              <a:t>Objective #9: Navigation Challenge</a:t>
            </a:r>
            <a:endParaRPr/>
          </a:p>
          <a:p>
            <a:pPr indent="0" lvl="0" marL="0" rtl="0" algn="l">
              <a:lnSpc>
                <a:spcPct val="100000"/>
              </a:lnSpc>
              <a:spcBef>
                <a:spcPts val="0"/>
              </a:spcBef>
              <a:spcAft>
                <a:spcPts val="0"/>
              </a:spcAft>
              <a:buClr>
                <a:schemeClr val="dk2"/>
              </a:buClr>
              <a:buSzPct val="111111"/>
              <a:buFont typeface="Arial"/>
              <a:buNone/>
            </a:pPr>
            <a:r>
              <a:t/>
            </a:r>
            <a:endParaRPr/>
          </a:p>
          <a:p>
            <a:pPr indent="0" lvl="0" marL="0" rtl="0" algn="l">
              <a:lnSpc>
                <a:spcPct val="100000"/>
              </a:lnSpc>
              <a:spcBef>
                <a:spcPts val="0"/>
              </a:spcBef>
              <a:spcAft>
                <a:spcPts val="0"/>
              </a:spcAft>
              <a:buSzPct val="111111"/>
              <a:buNone/>
            </a:pPr>
            <a:r>
              <a:t/>
            </a:r>
            <a:endParaRPr/>
          </a:p>
        </p:txBody>
      </p:sp>
      <p:sp>
        <p:nvSpPr>
          <p:cNvPr id="160" name="Google Shape;160;g3820cd173eb_0_7"/>
          <p:cNvSpPr txBox="1"/>
          <p:nvPr>
            <p:ph idx="1" type="body"/>
          </p:nvPr>
        </p:nvSpPr>
        <p:spPr>
          <a:xfrm>
            <a:off x="311700" y="1152475"/>
            <a:ext cx="5464500" cy="342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2400"/>
              <a:buNone/>
            </a:pPr>
            <a:r>
              <a:rPr lang="en">
                <a:latin typeface="Proxima Nova"/>
                <a:ea typeface="Proxima Nova"/>
                <a:cs typeface="Proxima Nova"/>
                <a:sym typeface="Proxima Nova"/>
              </a:rPr>
              <a:t>The algorithm might start like this:</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b="1" lang="en">
                <a:latin typeface="Roboto Mono"/>
                <a:ea typeface="Roboto Mono"/>
                <a:cs typeface="Roboto Mono"/>
                <a:sym typeface="Roboto Mono"/>
              </a:rPr>
              <a:t>Import libraries</a:t>
            </a:r>
            <a:endParaRPr b="1">
              <a:latin typeface="Roboto Mono"/>
              <a:ea typeface="Roboto Mono"/>
              <a:cs typeface="Roboto Mono"/>
              <a:sym typeface="Roboto Mono"/>
            </a:endParaRPr>
          </a:p>
          <a:p>
            <a:pPr indent="-381000" lvl="0" marL="457200" rtl="0" algn="l">
              <a:lnSpc>
                <a:spcPct val="115000"/>
              </a:lnSpc>
              <a:spcBef>
                <a:spcPts val="0"/>
              </a:spcBef>
              <a:spcAft>
                <a:spcPts val="0"/>
              </a:spcAft>
              <a:buSzPts val="2400"/>
              <a:buFont typeface="Roboto Mono"/>
              <a:buChar char="●"/>
            </a:pPr>
            <a:r>
              <a:rPr b="1" lang="en">
                <a:latin typeface="Roboto Mono"/>
                <a:ea typeface="Roboto Mono"/>
                <a:cs typeface="Roboto Mono"/>
                <a:sym typeface="Roboto Mono"/>
              </a:rPr>
              <a:t>Safety feature</a:t>
            </a:r>
            <a:endParaRPr b="1">
              <a:latin typeface="Roboto Mono"/>
              <a:ea typeface="Roboto Mono"/>
              <a:cs typeface="Roboto Mono"/>
              <a:sym typeface="Roboto Mono"/>
            </a:endParaRPr>
          </a:p>
          <a:p>
            <a:pPr indent="-381000" lvl="0" marL="457200" rtl="0" algn="l">
              <a:lnSpc>
                <a:spcPct val="115000"/>
              </a:lnSpc>
              <a:spcBef>
                <a:spcPts val="0"/>
              </a:spcBef>
              <a:spcAft>
                <a:spcPts val="0"/>
              </a:spcAft>
              <a:buSzPts val="2400"/>
              <a:buFont typeface="Roboto Mono"/>
              <a:buChar char="●"/>
            </a:pPr>
            <a:r>
              <a:rPr b="1" lang="en">
                <a:latin typeface="Roboto Mono"/>
                <a:ea typeface="Roboto Mono"/>
                <a:cs typeface="Roboto Mono"/>
                <a:sym typeface="Roboto Mono"/>
              </a:rPr>
              <a:t>Enable motors</a:t>
            </a:r>
            <a:endParaRPr b="1">
              <a:latin typeface="Roboto Mono"/>
              <a:ea typeface="Roboto Mono"/>
              <a:cs typeface="Roboto Mono"/>
              <a:sym typeface="Roboto Mono"/>
            </a:endParaRPr>
          </a:p>
          <a:p>
            <a:pPr indent="-381000" lvl="0" marL="457200" rtl="0" algn="l">
              <a:lnSpc>
                <a:spcPct val="115000"/>
              </a:lnSpc>
              <a:spcBef>
                <a:spcPts val="0"/>
              </a:spcBef>
              <a:spcAft>
                <a:spcPts val="0"/>
              </a:spcAft>
              <a:buSzPts val="2400"/>
              <a:buFont typeface="Roboto Mono"/>
              <a:buChar char="●"/>
            </a:pPr>
            <a:r>
              <a:rPr b="1" lang="en">
                <a:latin typeface="Roboto Mono"/>
                <a:ea typeface="Roboto Mono"/>
                <a:cs typeface="Roboto Mono"/>
                <a:sym typeface="Roboto Mono"/>
              </a:rPr>
              <a:t>Go forward 12 inches</a:t>
            </a:r>
            <a:endParaRPr b="1">
              <a:latin typeface="Roboto Mono"/>
              <a:ea typeface="Roboto Mono"/>
              <a:cs typeface="Roboto Mono"/>
              <a:sym typeface="Roboto Mono"/>
            </a:endParaRPr>
          </a:p>
          <a:p>
            <a:pPr indent="-381000" lvl="0" marL="457200" rtl="0" algn="l">
              <a:lnSpc>
                <a:spcPct val="115000"/>
              </a:lnSpc>
              <a:spcBef>
                <a:spcPts val="0"/>
              </a:spcBef>
              <a:spcAft>
                <a:spcPts val="0"/>
              </a:spcAft>
              <a:buSzPts val="2400"/>
              <a:buFont typeface="Roboto Mono"/>
              <a:buChar char="●"/>
            </a:pPr>
            <a:r>
              <a:rPr b="1" lang="en">
                <a:latin typeface="Roboto Mono"/>
                <a:ea typeface="Roboto Mono"/>
                <a:cs typeface="Roboto Mono"/>
                <a:sym typeface="Roboto Mono"/>
              </a:rPr>
              <a:t>Turn 90∘</a:t>
            </a:r>
            <a:endParaRPr b="1">
              <a:latin typeface="Roboto Mono"/>
              <a:ea typeface="Roboto Mono"/>
              <a:cs typeface="Roboto Mono"/>
              <a:sym typeface="Roboto Mono"/>
            </a:endParaRPr>
          </a:p>
          <a:p>
            <a:pPr indent="-381000" lvl="0" marL="457200" rtl="0" algn="l">
              <a:lnSpc>
                <a:spcPct val="115000"/>
              </a:lnSpc>
              <a:spcBef>
                <a:spcPts val="0"/>
              </a:spcBef>
              <a:spcAft>
                <a:spcPts val="0"/>
              </a:spcAft>
              <a:buSzPts val="2400"/>
              <a:buFont typeface="Roboto Mono"/>
              <a:buChar char="●"/>
            </a:pPr>
            <a:r>
              <a:rPr b="1" lang="en">
                <a:latin typeface="Roboto Mono"/>
                <a:ea typeface="Roboto Mono"/>
                <a:cs typeface="Roboto Mono"/>
                <a:sym typeface="Roboto Mono"/>
              </a:rPr>
              <a:t>Go forward 12 inches …</a:t>
            </a:r>
            <a:endParaRPr b="1">
              <a:latin typeface="Roboto Mono"/>
              <a:ea typeface="Roboto Mono"/>
              <a:cs typeface="Roboto Mono"/>
              <a:sym typeface="Roboto Mono"/>
            </a:endParaRPr>
          </a:p>
        </p:txBody>
      </p:sp>
      <p:grpSp>
        <p:nvGrpSpPr>
          <p:cNvPr id="161" name="Google Shape;161;g3820cd173eb_0_7"/>
          <p:cNvGrpSpPr/>
          <p:nvPr/>
        </p:nvGrpSpPr>
        <p:grpSpPr>
          <a:xfrm>
            <a:off x="5683367" y="1293430"/>
            <a:ext cx="2622419" cy="2438402"/>
            <a:chOff x="2443000" y="3289150"/>
            <a:chExt cx="1792372" cy="1666600"/>
          </a:xfrm>
        </p:grpSpPr>
        <p:pic>
          <p:nvPicPr>
            <p:cNvPr id="162" name="Google Shape;162;g3820cd173eb_0_7" title="CB3-Top.jpg"/>
            <p:cNvPicPr preferRelativeResize="0"/>
            <p:nvPr/>
          </p:nvPicPr>
          <p:blipFill rotWithShape="1">
            <a:blip r:embed="rId3">
              <a:alphaModFix/>
            </a:blip>
            <a:srcRect b="0" l="0" r="0" t="0"/>
            <a:stretch/>
          </p:blipFill>
          <p:spPr>
            <a:xfrm rot="10800000">
              <a:off x="2443000" y="4203000"/>
              <a:ext cx="853826" cy="752750"/>
            </a:xfrm>
            <a:prstGeom prst="rect">
              <a:avLst/>
            </a:prstGeom>
            <a:noFill/>
            <a:ln>
              <a:noFill/>
            </a:ln>
          </p:spPr>
        </p:pic>
        <p:cxnSp>
          <p:nvCxnSpPr>
            <p:cNvPr id="163" name="Google Shape;163;g3820cd173eb_0_7"/>
            <p:cNvCxnSpPr>
              <a:stCxn id="162" idx="2"/>
            </p:cNvCxnSpPr>
            <p:nvPr/>
          </p:nvCxnSpPr>
          <p:spPr>
            <a:xfrm rot="10800000">
              <a:off x="2865713" y="3567000"/>
              <a:ext cx="4200" cy="636000"/>
            </a:xfrm>
            <a:prstGeom prst="straightConnector1">
              <a:avLst/>
            </a:prstGeom>
            <a:noFill/>
            <a:ln cap="flat" cmpd="sng" w="13925">
              <a:solidFill>
                <a:schemeClr val="dk2"/>
              </a:solidFill>
              <a:prstDash val="solid"/>
              <a:round/>
              <a:headEnd len="med" w="med" type="none"/>
              <a:tailEnd len="med" w="med" type="none"/>
            </a:ln>
          </p:spPr>
        </p:cxnSp>
        <p:sp>
          <p:nvSpPr>
            <p:cNvPr id="164" name="Google Shape;164;g3820cd173eb_0_7"/>
            <p:cNvSpPr/>
            <p:nvPr/>
          </p:nvSpPr>
          <p:spPr>
            <a:xfrm>
              <a:off x="2856147" y="3289150"/>
              <a:ext cx="316200" cy="220200"/>
            </a:xfrm>
            <a:prstGeom prst="bentArrow">
              <a:avLst>
                <a:gd fmla="val 25000" name="adj1"/>
                <a:gd fmla="val 25000" name="adj2"/>
                <a:gd fmla="val 25000" name="adj3"/>
                <a:gd fmla="val 43750" name="adj4"/>
              </a:avLst>
            </a:prstGeom>
            <a:solidFill>
              <a:schemeClr val="lt2"/>
            </a:solidFill>
            <a:ln cap="flat" cmpd="sng" w="13925">
              <a:solidFill>
                <a:schemeClr val="dk2"/>
              </a:solidFill>
              <a:prstDash val="solid"/>
              <a:round/>
              <a:headEnd len="sm" w="sm" type="none"/>
              <a:tailEnd len="sm" w="sm" type="none"/>
            </a:ln>
          </p:spPr>
          <p:txBody>
            <a:bodyPr anchorCtr="0" anchor="ctr" bIns="133775" lIns="133775" spcFirstLastPara="1" rIns="133775" wrap="square" tIns="133775">
              <a:noAutofit/>
            </a:bodyPr>
            <a:lstStyle/>
            <a:p>
              <a:pPr indent="0" lvl="0" marL="0" rtl="0" algn="ctr">
                <a:spcBef>
                  <a:spcPts val="0"/>
                </a:spcBef>
                <a:spcAft>
                  <a:spcPts val="0"/>
                </a:spcAft>
                <a:buNone/>
              </a:pPr>
              <a:r>
                <a:t/>
              </a:r>
              <a:endParaRPr sz="2048"/>
            </a:p>
          </p:txBody>
        </p:sp>
        <p:cxnSp>
          <p:nvCxnSpPr>
            <p:cNvPr id="165" name="Google Shape;165;g3820cd173eb_0_7"/>
            <p:cNvCxnSpPr/>
            <p:nvPr/>
          </p:nvCxnSpPr>
          <p:spPr>
            <a:xfrm>
              <a:off x="3325550" y="3356200"/>
              <a:ext cx="603300" cy="0"/>
            </a:xfrm>
            <a:prstGeom prst="straightConnector1">
              <a:avLst/>
            </a:prstGeom>
            <a:noFill/>
            <a:ln cap="flat" cmpd="sng" w="13925">
              <a:solidFill>
                <a:schemeClr val="dk2"/>
              </a:solidFill>
              <a:prstDash val="solid"/>
              <a:round/>
              <a:headEnd len="med" w="med" type="none"/>
              <a:tailEnd len="med" w="med" type="none"/>
            </a:ln>
          </p:spPr>
        </p:cxnSp>
        <p:sp>
          <p:nvSpPr>
            <p:cNvPr id="166" name="Google Shape;166;g3820cd173eb_0_7"/>
            <p:cNvSpPr/>
            <p:nvPr/>
          </p:nvSpPr>
          <p:spPr>
            <a:xfrm rot="5400000">
              <a:off x="3967172" y="3378475"/>
              <a:ext cx="316200" cy="220200"/>
            </a:xfrm>
            <a:prstGeom prst="bentArrow">
              <a:avLst>
                <a:gd fmla="val 25000" name="adj1"/>
                <a:gd fmla="val 25000" name="adj2"/>
                <a:gd fmla="val 25000" name="adj3"/>
                <a:gd fmla="val 43750" name="adj4"/>
              </a:avLst>
            </a:prstGeom>
            <a:solidFill>
              <a:schemeClr val="lt2"/>
            </a:solidFill>
            <a:ln cap="flat" cmpd="sng" w="13925">
              <a:solidFill>
                <a:schemeClr val="dk2"/>
              </a:solidFill>
              <a:prstDash val="solid"/>
              <a:round/>
              <a:headEnd len="sm" w="sm" type="none"/>
              <a:tailEnd len="sm" w="sm" type="none"/>
            </a:ln>
          </p:spPr>
          <p:txBody>
            <a:bodyPr anchorCtr="0" anchor="ctr" bIns="133775" lIns="133775" spcFirstLastPara="1" rIns="133775" wrap="square" tIns="133775">
              <a:noAutofit/>
            </a:bodyPr>
            <a:lstStyle/>
            <a:p>
              <a:pPr indent="0" lvl="0" marL="0" rtl="0" algn="ctr">
                <a:spcBef>
                  <a:spcPts val="0"/>
                </a:spcBef>
                <a:spcAft>
                  <a:spcPts val="0"/>
                </a:spcAft>
                <a:buNone/>
              </a:pPr>
              <a:r>
                <a:t/>
              </a:r>
              <a:endParaRPr sz="2048"/>
            </a:p>
          </p:txBody>
        </p:sp>
        <p:cxnSp>
          <p:nvCxnSpPr>
            <p:cNvPr id="167" name="Google Shape;167;g3820cd173eb_0_7"/>
            <p:cNvCxnSpPr/>
            <p:nvPr/>
          </p:nvCxnSpPr>
          <p:spPr>
            <a:xfrm flipH="1">
              <a:off x="4177922" y="3646675"/>
              <a:ext cx="2400" cy="514200"/>
            </a:xfrm>
            <a:prstGeom prst="straightConnector1">
              <a:avLst/>
            </a:prstGeom>
            <a:noFill/>
            <a:ln cap="flat" cmpd="sng" w="13925">
              <a:solidFill>
                <a:schemeClr val="dk2"/>
              </a:solidFill>
              <a:prstDash val="solid"/>
              <a:round/>
              <a:headEnd len="med" w="med" type="none"/>
              <a:tailEnd len="med" w="med" type="none"/>
            </a:ln>
          </p:spPr>
        </p:cxnSp>
        <p:sp>
          <p:nvSpPr>
            <p:cNvPr id="168" name="Google Shape;168;g3820cd173eb_0_7"/>
            <p:cNvSpPr/>
            <p:nvPr/>
          </p:nvSpPr>
          <p:spPr>
            <a:xfrm rot="10800000">
              <a:off x="3864122" y="4203000"/>
              <a:ext cx="316200" cy="220200"/>
            </a:xfrm>
            <a:prstGeom prst="bentArrow">
              <a:avLst>
                <a:gd fmla="val 25000" name="adj1"/>
                <a:gd fmla="val 25000" name="adj2"/>
                <a:gd fmla="val 25000" name="adj3"/>
                <a:gd fmla="val 43750" name="adj4"/>
              </a:avLst>
            </a:prstGeom>
            <a:solidFill>
              <a:schemeClr val="lt2"/>
            </a:solidFill>
            <a:ln cap="flat" cmpd="sng" w="13925">
              <a:solidFill>
                <a:schemeClr val="dk2"/>
              </a:solidFill>
              <a:prstDash val="solid"/>
              <a:round/>
              <a:headEnd len="sm" w="sm" type="none"/>
              <a:tailEnd len="sm" w="sm" type="none"/>
            </a:ln>
          </p:spPr>
          <p:txBody>
            <a:bodyPr anchorCtr="0" anchor="ctr" bIns="133775" lIns="133775" spcFirstLastPara="1" rIns="133775" wrap="square" tIns="133775">
              <a:noAutofit/>
            </a:bodyPr>
            <a:lstStyle/>
            <a:p>
              <a:pPr indent="0" lvl="0" marL="0" rtl="0" algn="ctr">
                <a:spcBef>
                  <a:spcPts val="0"/>
                </a:spcBef>
                <a:spcAft>
                  <a:spcPts val="0"/>
                </a:spcAft>
                <a:buNone/>
              </a:pPr>
              <a:r>
                <a:t/>
              </a:r>
              <a:endParaRPr sz="2048"/>
            </a:p>
          </p:txBody>
        </p:sp>
        <p:cxnSp>
          <p:nvCxnSpPr>
            <p:cNvPr id="169" name="Google Shape;169;g3820cd173eb_0_7"/>
            <p:cNvCxnSpPr>
              <a:stCxn id="168" idx="3"/>
            </p:cNvCxnSpPr>
            <p:nvPr/>
          </p:nvCxnSpPr>
          <p:spPr>
            <a:xfrm rot="10800000">
              <a:off x="3201122" y="4368150"/>
              <a:ext cx="663000" cy="0"/>
            </a:xfrm>
            <a:prstGeom prst="straightConnector1">
              <a:avLst/>
            </a:prstGeom>
            <a:noFill/>
            <a:ln cap="flat" cmpd="sng" w="13925">
              <a:solidFill>
                <a:schemeClr val="dk2"/>
              </a:solidFill>
              <a:prstDash val="solid"/>
              <a:round/>
              <a:headEnd len="med" w="med" type="none"/>
              <a:tailEnd len="med" w="med"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832c5bd241_0_8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Activity</a:t>
            </a:r>
            <a:endParaRPr/>
          </a:p>
        </p:txBody>
      </p:sp>
      <p:sp>
        <p:nvSpPr>
          <p:cNvPr id="175" name="Google Shape;175;g3832c5bd241_0_83"/>
          <p:cNvSpPr txBox="1"/>
          <p:nvPr>
            <p:ph idx="1" type="body"/>
          </p:nvPr>
        </p:nvSpPr>
        <p:spPr>
          <a:xfrm>
            <a:off x="311700" y="1152475"/>
            <a:ext cx="6519600" cy="3591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Write your complete algorithm in your mission log.</a:t>
            </a:r>
            <a:endParaRPr i="1">
              <a:latin typeface="Proxima Nova"/>
              <a:ea typeface="Proxima Nova"/>
              <a:cs typeface="Proxima Nova"/>
              <a:sym typeface="Proxima Nova"/>
            </a:endParaRPr>
          </a:p>
        </p:txBody>
      </p:sp>
      <p:pic>
        <p:nvPicPr>
          <p:cNvPr id="176" name="Google Shape;176;g3832c5bd241_0_83"/>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820cd173eb_0_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Navigation Challenge</a:t>
            </a:r>
            <a:endParaRPr/>
          </a:p>
          <a:p>
            <a:pPr indent="0" lvl="0" marL="0" rtl="0" algn="l">
              <a:lnSpc>
                <a:spcPct val="100000"/>
              </a:lnSpc>
              <a:spcBef>
                <a:spcPts val="0"/>
              </a:spcBef>
              <a:spcAft>
                <a:spcPts val="0"/>
              </a:spcAft>
              <a:buSzPct val="111111"/>
              <a:buNone/>
            </a:pPr>
            <a:r>
              <a:t/>
            </a:r>
            <a:endParaRPr/>
          </a:p>
        </p:txBody>
      </p:sp>
      <p:sp>
        <p:nvSpPr>
          <p:cNvPr id="182" name="Google Shape;182;g3820cd173eb_0_13"/>
          <p:cNvSpPr txBox="1"/>
          <p:nvPr>
            <p:ph idx="1" type="body"/>
          </p:nvPr>
        </p:nvSpPr>
        <p:spPr>
          <a:xfrm>
            <a:off x="311700" y="1152475"/>
            <a:ext cx="7467600" cy="3429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1000"/>
              </a:spcBef>
              <a:spcAft>
                <a:spcPts val="0"/>
              </a:spcAft>
              <a:buSzPts val="2400"/>
              <a:buNone/>
            </a:pPr>
            <a:r>
              <a:rPr lang="en">
                <a:latin typeface="Proxima Nova"/>
                <a:ea typeface="Proxima Nova"/>
                <a:cs typeface="Proxima Nova"/>
                <a:sym typeface="Proxima Nova"/>
              </a:rPr>
              <a:t>Divide and Conquer. </a:t>
            </a:r>
            <a:endParaRPr>
              <a:latin typeface="Proxima Nova"/>
              <a:ea typeface="Proxima Nova"/>
              <a:cs typeface="Proxima Nova"/>
              <a:sym typeface="Proxima Nova"/>
            </a:endParaRPr>
          </a:p>
          <a:p>
            <a:pPr indent="-381000" lvl="0" marL="457200" rtl="0" algn="l">
              <a:lnSpc>
                <a:spcPct val="115000"/>
              </a:lnSpc>
              <a:spcBef>
                <a:spcPts val="1000"/>
              </a:spcBef>
              <a:spcAft>
                <a:spcPts val="0"/>
              </a:spcAft>
              <a:buSzPts val="2400"/>
              <a:buFont typeface="Proxima Nova"/>
              <a:buChar char="●"/>
            </a:pPr>
            <a:r>
              <a:rPr lang="en">
                <a:latin typeface="Proxima Nova"/>
                <a:ea typeface="Proxima Nova"/>
                <a:cs typeface="Proxima Nova"/>
                <a:sym typeface="Proxima Nova"/>
              </a:rPr>
              <a:t>Break down your problem into bite-sized pieces. </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That means, just do one step at a time. Get it to work before moving on to the next step.</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Keep your code organized and easy to read.</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This is a good time to use comments and white space</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832c5bd241_0_8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Navigation Challenge</a:t>
            </a:r>
            <a:endParaRPr/>
          </a:p>
          <a:p>
            <a:pPr indent="0" lvl="0" marL="0" rtl="0" algn="l">
              <a:lnSpc>
                <a:spcPct val="100000"/>
              </a:lnSpc>
              <a:spcBef>
                <a:spcPts val="0"/>
              </a:spcBef>
              <a:spcAft>
                <a:spcPts val="0"/>
              </a:spcAft>
              <a:buSzPct val="111111"/>
              <a:buNone/>
            </a:pPr>
            <a:r>
              <a:t/>
            </a:r>
            <a:endParaRPr/>
          </a:p>
        </p:txBody>
      </p:sp>
      <p:sp>
        <p:nvSpPr>
          <p:cNvPr id="188" name="Google Shape;188;g3832c5bd241_0_89"/>
          <p:cNvSpPr txBox="1"/>
          <p:nvPr>
            <p:ph idx="1" type="body"/>
          </p:nvPr>
        </p:nvSpPr>
        <p:spPr>
          <a:xfrm>
            <a:off x="311700" y="1152475"/>
            <a:ext cx="7467600" cy="342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2400"/>
              <a:buNone/>
            </a:pPr>
            <a:r>
              <a:rPr lang="en">
                <a:latin typeface="Proxima Nova"/>
                <a:ea typeface="Proxima Nova"/>
                <a:cs typeface="Proxima Nova"/>
                <a:sym typeface="Proxima Nova"/>
              </a:rPr>
              <a:t>Comments and White Space</a:t>
            </a:r>
            <a:endParaRPr>
              <a:latin typeface="Proxima Nova"/>
              <a:ea typeface="Proxima Nova"/>
              <a:cs typeface="Proxima Nova"/>
              <a:sym typeface="Proxima Nova"/>
            </a:endParaRPr>
          </a:p>
          <a:p>
            <a:pPr indent="-381000" lvl="0" marL="457200" rtl="0" algn="l">
              <a:lnSpc>
                <a:spcPct val="115000"/>
              </a:lnSpc>
              <a:spcBef>
                <a:spcPts val="1000"/>
              </a:spcBef>
              <a:spcAft>
                <a:spcPts val="0"/>
              </a:spcAft>
              <a:buSzPts val="2400"/>
              <a:buFont typeface="Proxima Nova"/>
              <a:buChar char="●"/>
            </a:pPr>
            <a:r>
              <a:rPr lang="en">
                <a:latin typeface="Proxima Nova"/>
                <a:ea typeface="Proxima Nova"/>
                <a:cs typeface="Proxima Nova"/>
                <a:sym typeface="Proxima Nova"/>
              </a:rPr>
              <a:t>Comments are notes in the code that explain what you are doing.</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They are ignored by the computer.</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 comment starts with </a:t>
            </a:r>
            <a:r>
              <a:rPr b="1" lang="en">
                <a:solidFill>
                  <a:srgbClr val="38761D"/>
                </a:solidFill>
                <a:latin typeface="Roboto Mono"/>
                <a:ea typeface="Roboto Mono"/>
                <a:cs typeface="Roboto Mono"/>
                <a:sym typeface="Roboto Mono"/>
              </a:rPr>
              <a:t>#</a:t>
            </a:r>
            <a:endParaRPr b="1">
              <a:solidFill>
                <a:srgbClr val="38761D"/>
              </a:solidFill>
              <a:latin typeface="Roboto Mono"/>
              <a:ea typeface="Roboto Mono"/>
              <a:cs typeface="Roboto Mono"/>
              <a:sym typeface="Roboto Mono"/>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Anything after the </a:t>
            </a:r>
            <a:r>
              <a:rPr b="1" lang="en">
                <a:solidFill>
                  <a:srgbClr val="38761D"/>
                </a:solidFill>
                <a:latin typeface="Roboto Mono"/>
                <a:ea typeface="Roboto Mono"/>
                <a:cs typeface="Roboto Mono"/>
                <a:sym typeface="Roboto Mono"/>
              </a:rPr>
              <a:t>#</a:t>
            </a:r>
            <a:r>
              <a:rPr lang="en">
                <a:latin typeface="Proxima Nova"/>
                <a:ea typeface="Proxima Nova"/>
                <a:cs typeface="Proxima Nova"/>
                <a:sym typeface="Proxima Nova"/>
              </a:rPr>
              <a:t> is part of the comment:</a:t>
            </a:r>
            <a:br>
              <a:rPr lang="en">
                <a:latin typeface="Proxima Nova"/>
                <a:ea typeface="Proxima Nova"/>
                <a:cs typeface="Proxima Nova"/>
                <a:sym typeface="Proxima Nova"/>
              </a:rPr>
            </a:br>
            <a:r>
              <a:rPr lang="en">
                <a:latin typeface="Proxima Nova"/>
                <a:ea typeface="Proxima Nova"/>
                <a:cs typeface="Proxima Nova"/>
                <a:sym typeface="Proxima Nova"/>
              </a:rPr>
              <a:t>     </a:t>
            </a:r>
            <a:r>
              <a:rPr b="1" lang="en">
                <a:solidFill>
                  <a:srgbClr val="38761D"/>
                </a:solidFill>
                <a:latin typeface="Roboto Mono"/>
                <a:ea typeface="Roboto Mono"/>
                <a:cs typeface="Roboto Mono"/>
                <a:sym typeface="Roboto Mono"/>
              </a:rPr>
              <a:t># This is a comment</a:t>
            </a:r>
            <a:endParaRPr>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832c5bd241_0_9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Navigation Challenge</a:t>
            </a:r>
            <a:endParaRPr/>
          </a:p>
          <a:p>
            <a:pPr indent="0" lvl="0" marL="0" rtl="0" algn="l">
              <a:lnSpc>
                <a:spcPct val="100000"/>
              </a:lnSpc>
              <a:spcBef>
                <a:spcPts val="0"/>
              </a:spcBef>
              <a:spcAft>
                <a:spcPts val="0"/>
              </a:spcAft>
              <a:buSzPct val="111111"/>
              <a:buNone/>
            </a:pPr>
            <a:r>
              <a:t/>
            </a:r>
            <a:endParaRPr/>
          </a:p>
        </p:txBody>
      </p:sp>
      <p:sp>
        <p:nvSpPr>
          <p:cNvPr id="194" name="Google Shape;194;g3832c5bd241_0_94"/>
          <p:cNvSpPr txBox="1"/>
          <p:nvPr>
            <p:ph idx="1" type="body"/>
          </p:nvPr>
        </p:nvSpPr>
        <p:spPr>
          <a:xfrm>
            <a:off x="311700" y="1152475"/>
            <a:ext cx="7467600" cy="342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2400"/>
              <a:buNone/>
            </a:pPr>
            <a:r>
              <a:rPr lang="en">
                <a:latin typeface="Proxima Nova"/>
                <a:ea typeface="Proxima Nova"/>
                <a:cs typeface="Proxima Nova"/>
                <a:sym typeface="Proxima Nova"/>
              </a:rPr>
              <a:t>Comments and White Space</a:t>
            </a:r>
            <a:endParaRPr>
              <a:latin typeface="Proxima Nova"/>
              <a:ea typeface="Proxima Nova"/>
              <a:cs typeface="Proxima Nova"/>
              <a:sym typeface="Proxima Nova"/>
            </a:endParaRPr>
          </a:p>
          <a:p>
            <a:pPr indent="-381000" lvl="0" marL="457200" rtl="0" algn="l">
              <a:lnSpc>
                <a:spcPct val="115000"/>
              </a:lnSpc>
              <a:spcBef>
                <a:spcPts val="1000"/>
              </a:spcBef>
              <a:spcAft>
                <a:spcPts val="0"/>
              </a:spcAft>
              <a:buSzPts val="2400"/>
              <a:buFont typeface="Proxima Nova"/>
              <a:buChar char="●"/>
            </a:pPr>
            <a:r>
              <a:rPr lang="en">
                <a:latin typeface="Proxima Nova"/>
                <a:ea typeface="Proxima Nova"/>
                <a:cs typeface="Proxima Nova"/>
                <a:sym typeface="Proxima Nova"/>
              </a:rPr>
              <a:t>You can also use blank lines (called white space) to separate sections of code.</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 combination of comments and blank lines can keep your code organized and easy to read.</a:t>
            </a:r>
            <a:endParaRPr>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820cd173eb_0_6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Activity</a:t>
            </a:r>
            <a:endParaRPr/>
          </a:p>
        </p:txBody>
      </p:sp>
      <p:sp>
        <p:nvSpPr>
          <p:cNvPr id="200" name="Google Shape;200;g3820cd173eb_0_69"/>
          <p:cNvSpPr txBox="1"/>
          <p:nvPr>
            <p:ph idx="1" type="body"/>
          </p:nvPr>
        </p:nvSpPr>
        <p:spPr>
          <a:xfrm>
            <a:off x="311700" y="1152475"/>
            <a:ext cx="6519600" cy="3784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Start a new file called </a:t>
            </a:r>
            <a:r>
              <a:rPr b="1" i="1" lang="en">
                <a:latin typeface="Proxima Nova"/>
                <a:ea typeface="Proxima Nova"/>
                <a:cs typeface="Proxima Nova"/>
                <a:sym typeface="Proxima Nova"/>
              </a:rPr>
              <a:t>NavSquare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Start the program by following your algorithm.</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 algorithm describes the steps, but you have to write the instructions in Python.</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pic>
        <p:nvPicPr>
          <p:cNvPr id="201" name="Google Shape;201;g3820cd173eb_0_69"/>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832c5bd241_0_9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Activity</a:t>
            </a:r>
            <a:endParaRPr/>
          </a:p>
        </p:txBody>
      </p:sp>
      <p:sp>
        <p:nvSpPr>
          <p:cNvPr id="207" name="Google Shape;207;g3832c5bd241_0_99"/>
          <p:cNvSpPr txBox="1"/>
          <p:nvPr>
            <p:ph idx="1" type="body"/>
          </p:nvPr>
        </p:nvSpPr>
        <p:spPr>
          <a:xfrm>
            <a:off x="311700" y="1152475"/>
            <a:ext cx="6519600" cy="3784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Use comments and blank lines to organize your code. </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Program just the first few steps.</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Use the data from the robot labs completed in Lesson 3 for the powers and sleep delays that will move CodeBot forward and turn 90 degrees. </a:t>
            </a:r>
            <a:endParaRPr>
              <a:latin typeface="Proxima Nova"/>
              <a:ea typeface="Proxima Nova"/>
              <a:cs typeface="Proxima Nova"/>
              <a:sym typeface="Proxima Nova"/>
            </a:endParaRPr>
          </a:p>
        </p:txBody>
      </p:sp>
      <p:pic>
        <p:nvPicPr>
          <p:cNvPr id="208" name="Google Shape;208;g3832c5bd241_0_99"/>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Pre-Mission Warm-Up</a:t>
            </a:r>
            <a:endParaRPr/>
          </a:p>
        </p:txBody>
      </p:sp>
      <p:sp>
        <p:nvSpPr>
          <p:cNvPr id="68" name="Google Shape;68;p2"/>
          <p:cNvSpPr txBox="1"/>
          <p:nvPr>
            <p:ph idx="1" type="body"/>
          </p:nvPr>
        </p:nvSpPr>
        <p:spPr>
          <a:xfrm>
            <a:off x="311700" y="1152475"/>
            <a:ext cx="6530100" cy="340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lang="en">
                <a:latin typeface="Proxima Nova"/>
                <a:ea typeface="Proxima Nova"/>
                <a:cs typeface="Proxima Nova"/>
                <a:sym typeface="Proxima Nova"/>
              </a:rPr>
              <a:t>In your Mission 3 Lesson 4 log, answer the pre-mission warm-up questions:</a:t>
            </a:r>
            <a:endParaRPr>
              <a:latin typeface="Proxima Nova"/>
              <a:ea typeface="Proxima Nova"/>
              <a:cs typeface="Proxima Nova"/>
              <a:sym typeface="Proxima Nova"/>
            </a:endParaRPr>
          </a:p>
          <a:p>
            <a:pPr indent="-381000" lvl="0" marL="457200" rtl="0" algn="l">
              <a:spcBef>
                <a:spcPts val="0"/>
              </a:spcBef>
              <a:spcAft>
                <a:spcPts val="0"/>
              </a:spcAft>
              <a:buClr>
                <a:schemeClr val="dk2"/>
              </a:buClr>
              <a:buSzPts val="2400"/>
              <a:buFont typeface="Proxima Nova"/>
              <a:buChar char="●"/>
            </a:pPr>
            <a:r>
              <a:rPr lang="en">
                <a:solidFill>
                  <a:srgbClr val="000000"/>
                </a:solidFill>
                <a:latin typeface="Proxima Nova"/>
                <a:ea typeface="Proxima Nova"/>
                <a:cs typeface="Proxima Nova"/>
                <a:sym typeface="Proxima Nova"/>
              </a:rPr>
              <a:t>How do you move CodeBot forward?</a:t>
            </a:r>
            <a:endParaRPr>
              <a:solidFill>
                <a:srgbClr val="000000"/>
              </a:solidFill>
              <a:latin typeface="Proxima Nova"/>
              <a:ea typeface="Proxima Nova"/>
              <a:cs typeface="Proxima Nova"/>
              <a:sym typeface="Proxima Nova"/>
            </a:endParaRPr>
          </a:p>
          <a:p>
            <a:pPr indent="-381000" lvl="0" marL="457200" rtl="0" algn="l">
              <a:spcBef>
                <a:spcPts val="0"/>
              </a:spcBef>
              <a:spcAft>
                <a:spcPts val="0"/>
              </a:spcAft>
              <a:buClr>
                <a:schemeClr val="dk2"/>
              </a:buClr>
              <a:buSzPts val="2400"/>
              <a:buFont typeface="Proxima Nova"/>
              <a:buChar char="●"/>
            </a:pPr>
            <a:r>
              <a:rPr lang="en">
                <a:solidFill>
                  <a:srgbClr val="000000"/>
                </a:solidFill>
                <a:latin typeface="Proxima Nova"/>
                <a:ea typeface="Proxima Nova"/>
                <a:cs typeface="Proxima Nova"/>
                <a:sym typeface="Proxima Nova"/>
              </a:rPr>
              <a:t>How do you rotate CodeBot clockwise?</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chemeClr val="dk2"/>
              </a:solidFill>
              <a:latin typeface="Proxima Nova"/>
              <a:ea typeface="Proxima Nova"/>
              <a:cs typeface="Proxima Nova"/>
              <a:sym typeface="Proxima Nova"/>
            </a:endParaRPr>
          </a:p>
        </p:txBody>
      </p:sp>
      <p:pic>
        <p:nvPicPr>
          <p:cNvPr id="69" name="Google Shape;69;p2"/>
          <p:cNvPicPr preferRelativeResize="0"/>
          <p:nvPr/>
        </p:nvPicPr>
        <p:blipFill rotWithShape="1">
          <a:blip r:embed="rId3">
            <a:alphaModFix/>
          </a:blip>
          <a:srcRect b="0" l="0" r="0" t="0"/>
          <a:stretch/>
        </p:blipFill>
        <p:spPr>
          <a:xfrm>
            <a:off x="6841877" y="554675"/>
            <a:ext cx="1787500" cy="3212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78c6a93c72_0_24"/>
          <p:cNvSpPr txBox="1"/>
          <p:nvPr>
            <p:ph type="title"/>
          </p:nvPr>
        </p:nvSpPr>
        <p:spPr>
          <a:xfrm>
            <a:off x="311700" y="28219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Activity</a:t>
            </a:r>
            <a:endParaRPr/>
          </a:p>
        </p:txBody>
      </p:sp>
      <p:sp>
        <p:nvSpPr>
          <p:cNvPr id="214" name="Google Shape;214;g378c6a93c72_0_24"/>
          <p:cNvSpPr txBox="1"/>
          <p:nvPr>
            <p:ph idx="1" type="body"/>
          </p:nvPr>
        </p:nvSpPr>
        <p:spPr>
          <a:xfrm>
            <a:off x="311700" y="798070"/>
            <a:ext cx="6519600" cy="3591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POSSIBLE CODE</a:t>
            </a:r>
            <a:r>
              <a:rPr b="1" lang="en">
                <a:solidFill>
                  <a:srgbClr val="4EB748"/>
                </a:solidFill>
                <a:latin typeface="Montserrat"/>
                <a:ea typeface="Montserrat"/>
                <a:cs typeface="Montserrat"/>
                <a:sym typeface="Montserrat"/>
              </a:rPr>
              <a:t>:</a:t>
            </a:r>
            <a:endParaRPr b="1">
              <a:solidFill>
                <a:srgbClr val="4EB748"/>
              </a:solidFill>
              <a:latin typeface="Montserrat"/>
              <a:ea typeface="Montserrat"/>
              <a:cs typeface="Montserrat"/>
              <a:sym typeface="Montserrat"/>
            </a:endParaRPr>
          </a:p>
          <a:p>
            <a:pPr indent="0" lvl="0" marL="0" rtl="0" algn="l">
              <a:lnSpc>
                <a:spcPct val="115000"/>
              </a:lnSpc>
              <a:spcBef>
                <a:spcPts val="0"/>
              </a:spcBef>
              <a:spcAft>
                <a:spcPts val="0"/>
              </a:spcAft>
              <a:buSzPts val="2400"/>
              <a:buNone/>
            </a:pPr>
            <a:r>
              <a:t/>
            </a:r>
            <a:endParaRPr i="1">
              <a:latin typeface="Proxima Nova"/>
              <a:ea typeface="Proxima Nova"/>
              <a:cs typeface="Proxima Nova"/>
              <a:sym typeface="Proxima Nova"/>
            </a:endParaRPr>
          </a:p>
        </p:txBody>
      </p:sp>
      <p:pic>
        <p:nvPicPr>
          <p:cNvPr id="215" name="Google Shape;215;g378c6a93c72_0_24"/>
          <p:cNvPicPr preferRelativeResize="0"/>
          <p:nvPr/>
        </p:nvPicPr>
        <p:blipFill>
          <a:blip r:embed="rId3">
            <a:alphaModFix/>
          </a:blip>
          <a:stretch>
            <a:fillRect/>
          </a:stretch>
        </p:blipFill>
        <p:spPr>
          <a:xfrm>
            <a:off x="5144675" y="0"/>
            <a:ext cx="3583000" cy="4998275"/>
          </a:xfrm>
          <a:prstGeom prst="rect">
            <a:avLst/>
          </a:prstGeom>
          <a:noFill/>
          <a:ln>
            <a:noFill/>
          </a:ln>
        </p:spPr>
      </p:pic>
      <p:sp>
        <p:nvSpPr>
          <p:cNvPr id="216" name="Google Shape;216;g378c6a93c72_0_24"/>
          <p:cNvSpPr txBox="1"/>
          <p:nvPr/>
        </p:nvSpPr>
        <p:spPr>
          <a:xfrm>
            <a:off x="311700" y="1488475"/>
            <a:ext cx="3955800" cy="26436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434343"/>
              </a:buClr>
              <a:buSzPts val="2400"/>
              <a:buFont typeface="Proxima Nova"/>
              <a:buChar char="●"/>
            </a:pPr>
            <a:r>
              <a:rPr lang="en" sz="2400">
                <a:solidFill>
                  <a:srgbClr val="434343"/>
                </a:solidFill>
                <a:latin typeface="Proxima Nova"/>
                <a:ea typeface="Proxima Nova"/>
                <a:cs typeface="Proxima Nova"/>
                <a:sym typeface="Proxima Nova"/>
              </a:rPr>
              <a:t>Take time to get the first side correct.</a:t>
            </a:r>
            <a:endParaRPr sz="2400">
              <a:solidFill>
                <a:srgbClr val="434343"/>
              </a:solidFill>
              <a:latin typeface="Proxima Nova"/>
              <a:ea typeface="Proxima Nova"/>
              <a:cs typeface="Proxima Nova"/>
              <a:sym typeface="Proxima Nova"/>
            </a:endParaRPr>
          </a:p>
          <a:p>
            <a:pPr indent="-381000" lvl="0" marL="457200" rtl="0" algn="l">
              <a:lnSpc>
                <a:spcPct val="115000"/>
              </a:lnSpc>
              <a:spcBef>
                <a:spcPts val="0"/>
              </a:spcBef>
              <a:spcAft>
                <a:spcPts val="0"/>
              </a:spcAft>
              <a:buClr>
                <a:srgbClr val="434343"/>
              </a:buClr>
              <a:buSzPts val="2400"/>
              <a:buFont typeface="Proxima Nova"/>
              <a:buChar char="●"/>
            </a:pPr>
            <a:r>
              <a:rPr lang="en" sz="2400">
                <a:solidFill>
                  <a:srgbClr val="434343"/>
                </a:solidFill>
                <a:latin typeface="Proxima Nova"/>
                <a:ea typeface="Proxima Nova"/>
                <a:cs typeface="Proxima Nova"/>
                <a:sym typeface="Proxima Nova"/>
              </a:rPr>
              <a:t>Use your data for the side and the turn.</a:t>
            </a:r>
            <a:endParaRPr sz="2400">
              <a:solidFill>
                <a:srgbClr val="434343"/>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832c5bd241_0_108"/>
          <p:cNvSpPr txBox="1"/>
          <p:nvPr>
            <p:ph type="title"/>
          </p:nvPr>
        </p:nvSpPr>
        <p:spPr>
          <a:xfrm>
            <a:off x="311700" y="28219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Activity</a:t>
            </a:r>
            <a:endParaRPr/>
          </a:p>
        </p:txBody>
      </p:sp>
      <p:sp>
        <p:nvSpPr>
          <p:cNvPr id="222" name="Google Shape;222;g3832c5bd241_0_108"/>
          <p:cNvSpPr txBox="1"/>
          <p:nvPr>
            <p:ph idx="1" type="body"/>
          </p:nvPr>
        </p:nvSpPr>
        <p:spPr>
          <a:xfrm>
            <a:off x="311700" y="798070"/>
            <a:ext cx="6519600" cy="3591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r>
              <a:rPr b="1" lang="en">
                <a:solidFill>
                  <a:srgbClr val="4EB748"/>
                </a:solidFill>
                <a:latin typeface="Montserrat"/>
                <a:ea typeface="Montserrat"/>
                <a:cs typeface="Montserrat"/>
                <a:sym typeface="Montserrat"/>
              </a:rPr>
              <a:t>:</a:t>
            </a:r>
            <a:endParaRPr b="1">
              <a:solidFill>
                <a:srgbClr val="4EB748"/>
              </a:solidFill>
              <a:latin typeface="Montserrat"/>
              <a:ea typeface="Montserrat"/>
              <a:cs typeface="Montserrat"/>
              <a:sym typeface="Montserrat"/>
            </a:endParaRPr>
          </a:p>
          <a:p>
            <a:pPr indent="0" lvl="0" marL="0" rtl="0" algn="l">
              <a:lnSpc>
                <a:spcPct val="115000"/>
              </a:lnSpc>
              <a:spcBef>
                <a:spcPts val="0"/>
              </a:spcBef>
              <a:spcAft>
                <a:spcPts val="0"/>
              </a:spcAft>
              <a:buSzPts val="2400"/>
              <a:buNone/>
            </a:pPr>
            <a:r>
              <a:t/>
            </a:r>
            <a:endParaRPr i="1">
              <a:latin typeface="Proxima Nova"/>
              <a:ea typeface="Proxima Nova"/>
              <a:cs typeface="Proxima Nova"/>
              <a:sym typeface="Proxima Nova"/>
            </a:endParaRPr>
          </a:p>
        </p:txBody>
      </p:sp>
      <p:pic>
        <p:nvPicPr>
          <p:cNvPr id="223" name="Google Shape;223;g3832c5bd241_0_108"/>
          <p:cNvPicPr preferRelativeResize="0"/>
          <p:nvPr/>
        </p:nvPicPr>
        <p:blipFill>
          <a:blip r:embed="rId3">
            <a:alphaModFix/>
          </a:blip>
          <a:stretch>
            <a:fillRect/>
          </a:stretch>
        </p:blipFill>
        <p:spPr>
          <a:xfrm>
            <a:off x="5144675" y="0"/>
            <a:ext cx="3583000" cy="4998275"/>
          </a:xfrm>
          <a:prstGeom prst="rect">
            <a:avLst/>
          </a:prstGeom>
          <a:noFill/>
          <a:ln>
            <a:noFill/>
          </a:ln>
        </p:spPr>
      </p:pic>
      <p:sp>
        <p:nvSpPr>
          <p:cNvPr id="224" name="Google Shape;224;g3832c5bd241_0_108"/>
          <p:cNvSpPr txBox="1"/>
          <p:nvPr/>
        </p:nvSpPr>
        <p:spPr>
          <a:xfrm>
            <a:off x="311700" y="1488475"/>
            <a:ext cx="5032500" cy="34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solidFill>
                  <a:srgbClr val="434343"/>
                </a:solidFill>
                <a:latin typeface="Proxima Nova"/>
                <a:ea typeface="Proxima Nova"/>
                <a:cs typeface="Proxima Nova"/>
                <a:sym typeface="Proxima Nova"/>
              </a:rPr>
              <a:t>Once you have one side and rotation just the way you want it you can:</a:t>
            </a:r>
            <a:endParaRPr sz="2300">
              <a:solidFill>
                <a:srgbClr val="434343"/>
              </a:solidFill>
              <a:latin typeface="Proxima Nova"/>
              <a:ea typeface="Proxima Nova"/>
              <a:cs typeface="Proxima Nova"/>
              <a:sym typeface="Proxima Nova"/>
            </a:endParaRPr>
          </a:p>
          <a:p>
            <a:pPr indent="-368300" lvl="0" marL="457200" rtl="0" algn="l">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Copy and paste the code again for the second side.</a:t>
            </a:r>
            <a:endParaRPr sz="2200">
              <a:solidFill>
                <a:srgbClr val="434343"/>
              </a:solidFill>
              <a:latin typeface="Proxima Nova"/>
              <a:ea typeface="Proxima Nova"/>
              <a:cs typeface="Proxima Nova"/>
              <a:sym typeface="Proxima Nova"/>
            </a:endParaRPr>
          </a:p>
          <a:p>
            <a:pPr indent="-368300" lvl="0" marL="457200" rtl="0" algn="l">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Use another comment and blank line to organize your code.</a:t>
            </a:r>
            <a:endParaRPr sz="2200">
              <a:solidFill>
                <a:srgbClr val="434343"/>
              </a:solidFill>
              <a:latin typeface="Proxima Nova"/>
              <a:ea typeface="Proxima Nova"/>
              <a:cs typeface="Proxima Nova"/>
              <a:sym typeface="Proxima Nova"/>
            </a:endParaRPr>
          </a:p>
          <a:p>
            <a:pPr indent="-368300" lvl="0" marL="457200" rtl="0" algn="l">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Test your code and take time to get it correct. </a:t>
            </a:r>
            <a:endParaRPr sz="2200">
              <a:solidFill>
                <a:srgbClr val="434343"/>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832c5bd241_0_115"/>
          <p:cNvSpPr txBox="1"/>
          <p:nvPr>
            <p:ph type="title"/>
          </p:nvPr>
        </p:nvSpPr>
        <p:spPr>
          <a:xfrm>
            <a:off x="311700" y="28219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#9 Activity</a:t>
            </a:r>
            <a:endParaRPr/>
          </a:p>
        </p:txBody>
      </p:sp>
      <p:sp>
        <p:nvSpPr>
          <p:cNvPr id="230" name="Google Shape;230;g3832c5bd241_0_115"/>
          <p:cNvSpPr txBox="1"/>
          <p:nvPr>
            <p:ph idx="1" type="body"/>
          </p:nvPr>
        </p:nvSpPr>
        <p:spPr>
          <a:xfrm>
            <a:off x="311700" y="798070"/>
            <a:ext cx="6519600" cy="3591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0" lvl="0" marL="0" rtl="0" algn="l">
              <a:lnSpc>
                <a:spcPct val="115000"/>
              </a:lnSpc>
              <a:spcBef>
                <a:spcPts val="0"/>
              </a:spcBef>
              <a:spcAft>
                <a:spcPts val="0"/>
              </a:spcAft>
              <a:buSzPts val="2400"/>
              <a:buNone/>
            </a:pPr>
            <a:r>
              <a:t/>
            </a:r>
            <a:endParaRPr i="1">
              <a:latin typeface="Proxima Nova"/>
              <a:ea typeface="Proxima Nova"/>
              <a:cs typeface="Proxima Nova"/>
              <a:sym typeface="Proxima Nova"/>
            </a:endParaRPr>
          </a:p>
        </p:txBody>
      </p:sp>
      <p:sp>
        <p:nvSpPr>
          <p:cNvPr id="231" name="Google Shape;231;g3832c5bd241_0_115"/>
          <p:cNvSpPr txBox="1"/>
          <p:nvPr/>
        </p:nvSpPr>
        <p:spPr>
          <a:xfrm>
            <a:off x="311700" y="1488475"/>
            <a:ext cx="7496400" cy="34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434343"/>
                </a:solidFill>
                <a:latin typeface="Proxima Nova"/>
                <a:ea typeface="Proxima Nova"/>
                <a:cs typeface="Proxima Nova"/>
                <a:sym typeface="Proxima Nova"/>
              </a:rPr>
              <a:t>Repeat this process until you have a square!</a:t>
            </a:r>
            <a:endParaRPr sz="24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2200">
              <a:solidFill>
                <a:srgbClr val="434343"/>
              </a:solidFill>
              <a:latin typeface="Proxima Nova"/>
              <a:ea typeface="Proxima Nova"/>
              <a:cs typeface="Proxima Nova"/>
              <a:sym typeface="Proxima Nova"/>
            </a:endParaRPr>
          </a:p>
        </p:txBody>
      </p:sp>
      <p:grpSp>
        <p:nvGrpSpPr>
          <p:cNvPr id="232" name="Google Shape;232;g3832c5bd241_0_115"/>
          <p:cNvGrpSpPr/>
          <p:nvPr/>
        </p:nvGrpSpPr>
        <p:grpSpPr>
          <a:xfrm>
            <a:off x="2634576" y="2168520"/>
            <a:ext cx="2977130" cy="2768223"/>
            <a:chOff x="2443000" y="3289150"/>
            <a:chExt cx="1792372" cy="1666600"/>
          </a:xfrm>
        </p:grpSpPr>
        <p:pic>
          <p:nvPicPr>
            <p:cNvPr id="233" name="Google Shape;233;g3832c5bd241_0_115" title="CB3-Top.jpg"/>
            <p:cNvPicPr preferRelativeResize="0"/>
            <p:nvPr/>
          </p:nvPicPr>
          <p:blipFill rotWithShape="1">
            <a:blip r:embed="rId3">
              <a:alphaModFix/>
            </a:blip>
            <a:srcRect b="0" l="0" r="0" t="0"/>
            <a:stretch/>
          </p:blipFill>
          <p:spPr>
            <a:xfrm rot="10800000">
              <a:off x="2443000" y="4203000"/>
              <a:ext cx="853826" cy="752750"/>
            </a:xfrm>
            <a:prstGeom prst="rect">
              <a:avLst/>
            </a:prstGeom>
            <a:noFill/>
            <a:ln>
              <a:noFill/>
            </a:ln>
          </p:spPr>
        </p:pic>
        <p:cxnSp>
          <p:nvCxnSpPr>
            <p:cNvPr id="234" name="Google Shape;234;g3832c5bd241_0_115"/>
            <p:cNvCxnSpPr>
              <a:stCxn id="233" idx="2"/>
            </p:cNvCxnSpPr>
            <p:nvPr/>
          </p:nvCxnSpPr>
          <p:spPr>
            <a:xfrm rot="10800000">
              <a:off x="2865713" y="3567000"/>
              <a:ext cx="4200" cy="636000"/>
            </a:xfrm>
            <a:prstGeom prst="straightConnector1">
              <a:avLst/>
            </a:prstGeom>
            <a:noFill/>
            <a:ln cap="flat" cmpd="sng" w="15825">
              <a:solidFill>
                <a:schemeClr val="dk2"/>
              </a:solidFill>
              <a:prstDash val="solid"/>
              <a:round/>
              <a:headEnd len="med" w="med" type="none"/>
              <a:tailEnd len="med" w="med" type="none"/>
            </a:ln>
          </p:spPr>
        </p:cxnSp>
        <p:sp>
          <p:nvSpPr>
            <p:cNvPr id="235" name="Google Shape;235;g3832c5bd241_0_115"/>
            <p:cNvSpPr/>
            <p:nvPr/>
          </p:nvSpPr>
          <p:spPr>
            <a:xfrm>
              <a:off x="2856147" y="3289150"/>
              <a:ext cx="316200" cy="220200"/>
            </a:xfrm>
            <a:prstGeom prst="bentArrow">
              <a:avLst>
                <a:gd fmla="val 25000" name="adj1"/>
                <a:gd fmla="val 25000" name="adj2"/>
                <a:gd fmla="val 25000" name="adj3"/>
                <a:gd fmla="val 43750" name="adj4"/>
              </a:avLst>
            </a:prstGeom>
            <a:solidFill>
              <a:schemeClr val="lt2"/>
            </a:solidFill>
            <a:ln cap="flat" cmpd="sng" w="15825">
              <a:solidFill>
                <a:schemeClr val="dk2"/>
              </a:solidFill>
              <a:prstDash val="solid"/>
              <a:round/>
              <a:headEnd len="sm" w="sm" type="none"/>
              <a:tailEnd len="sm" w="sm" type="none"/>
            </a:ln>
          </p:spPr>
          <p:txBody>
            <a:bodyPr anchorCtr="0" anchor="ctr" bIns="151850" lIns="151850" spcFirstLastPara="1" rIns="151850" wrap="square" tIns="151850">
              <a:noAutofit/>
            </a:bodyPr>
            <a:lstStyle/>
            <a:p>
              <a:pPr indent="0" lvl="0" marL="0" rtl="0" algn="ctr">
                <a:spcBef>
                  <a:spcPts val="0"/>
                </a:spcBef>
                <a:spcAft>
                  <a:spcPts val="0"/>
                </a:spcAft>
                <a:buNone/>
              </a:pPr>
              <a:r>
                <a:t/>
              </a:r>
              <a:endParaRPr sz="2325"/>
            </a:p>
          </p:txBody>
        </p:sp>
        <p:cxnSp>
          <p:nvCxnSpPr>
            <p:cNvPr id="236" name="Google Shape;236;g3832c5bd241_0_115"/>
            <p:cNvCxnSpPr/>
            <p:nvPr/>
          </p:nvCxnSpPr>
          <p:spPr>
            <a:xfrm>
              <a:off x="3325550" y="3356200"/>
              <a:ext cx="603300" cy="0"/>
            </a:xfrm>
            <a:prstGeom prst="straightConnector1">
              <a:avLst/>
            </a:prstGeom>
            <a:noFill/>
            <a:ln cap="flat" cmpd="sng" w="15825">
              <a:solidFill>
                <a:schemeClr val="dk2"/>
              </a:solidFill>
              <a:prstDash val="solid"/>
              <a:round/>
              <a:headEnd len="med" w="med" type="none"/>
              <a:tailEnd len="med" w="med" type="none"/>
            </a:ln>
          </p:spPr>
        </p:cxnSp>
        <p:sp>
          <p:nvSpPr>
            <p:cNvPr id="237" name="Google Shape;237;g3832c5bd241_0_115"/>
            <p:cNvSpPr/>
            <p:nvPr/>
          </p:nvSpPr>
          <p:spPr>
            <a:xfrm rot="5400000">
              <a:off x="3967172" y="3378475"/>
              <a:ext cx="316200" cy="220200"/>
            </a:xfrm>
            <a:prstGeom prst="bentArrow">
              <a:avLst>
                <a:gd fmla="val 25000" name="adj1"/>
                <a:gd fmla="val 25000" name="adj2"/>
                <a:gd fmla="val 25000" name="adj3"/>
                <a:gd fmla="val 43750" name="adj4"/>
              </a:avLst>
            </a:prstGeom>
            <a:solidFill>
              <a:schemeClr val="lt2"/>
            </a:solidFill>
            <a:ln cap="flat" cmpd="sng" w="15825">
              <a:solidFill>
                <a:schemeClr val="dk2"/>
              </a:solidFill>
              <a:prstDash val="solid"/>
              <a:round/>
              <a:headEnd len="sm" w="sm" type="none"/>
              <a:tailEnd len="sm" w="sm" type="none"/>
            </a:ln>
          </p:spPr>
          <p:txBody>
            <a:bodyPr anchorCtr="0" anchor="ctr" bIns="151850" lIns="151850" spcFirstLastPara="1" rIns="151850" wrap="square" tIns="151850">
              <a:noAutofit/>
            </a:bodyPr>
            <a:lstStyle/>
            <a:p>
              <a:pPr indent="0" lvl="0" marL="0" rtl="0" algn="ctr">
                <a:spcBef>
                  <a:spcPts val="0"/>
                </a:spcBef>
                <a:spcAft>
                  <a:spcPts val="0"/>
                </a:spcAft>
                <a:buNone/>
              </a:pPr>
              <a:r>
                <a:t/>
              </a:r>
              <a:endParaRPr sz="2325"/>
            </a:p>
          </p:txBody>
        </p:sp>
        <p:cxnSp>
          <p:nvCxnSpPr>
            <p:cNvPr id="238" name="Google Shape;238;g3832c5bd241_0_115"/>
            <p:cNvCxnSpPr/>
            <p:nvPr/>
          </p:nvCxnSpPr>
          <p:spPr>
            <a:xfrm flipH="1">
              <a:off x="4177922" y="3646675"/>
              <a:ext cx="2400" cy="514200"/>
            </a:xfrm>
            <a:prstGeom prst="straightConnector1">
              <a:avLst/>
            </a:prstGeom>
            <a:noFill/>
            <a:ln cap="flat" cmpd="sng" w="15825">
              <a:solidFill>
                <a:schemeClr val="dk2"/>
              </a:solidFill>
              <a:prstDash val="solid"/>
              <a:round/>
              <a:headEnd len="med" w="med" type="none"/>
              <a:tailEnd len="med" w="med" type="none"/>
            </a:ln>
          </p:spPr>
        </p:cxnSp>
        <p:sp>
          <p:nvSpPr>
            <p:cNvPr id="239" name="Google Shape;239;g3832c5bd241_0_115"/>
            <p:cNvSpPr/>
            <p:nvPr/>
          </p:nvSpPr>
          <p:spPr>
            <a:xfrm rot="10800000">
              <a:off x="3864122" y="4203000"/>
              <a:ext cx="316200" cy="220200"/>
            </a:xfrm>
            <a:prstGeom prst="bentArrow">
              <a:avLst>
                <a:gd fmla="val 25000" name="adj1"/>
                <a:gd fmla="val 25000" name="adj2"/>
                <a:gd fmla="val 25000" name="adj3"/>
                <a:gd fmla="val 43750" name="adj4"/>
              </a:avLst>
            </a:prstGeom>
            <a:solidFill>
              <a:schemeClr val="lt2"/>
            </a:solidFill>
            <a:ln cap="flat" cmpd="sng" w="15825">
              <a:solidFill>
                <a:schemeClr val="dk2"/>
              </a:solidFill>
              <a:prstDash val="solid"/>
              <a:round/>
              <a:headEnd len="sm" w="sm" type="none"/>
              <a:tailEnd len="sm" w="sm" type="none"/>
            </a:ln>
          </p:spPr>
          <p:txBody>
            <a:bodyPr anchorCtr="0" anchor="ctr" bIns="151850" lIns="151850" spcFirstLastPara="1" rIns="151850" wrap="square" tIns="151850">
              <a:noAutofit/>
            </a:bodyPr>
            <a:lstStyle/>
            <a:p>
              <a:pPr indent="0" lvl="0" marL="0" rtl="0" algn="ctr">
                <a:spcBef>
                  <a:spcPts val="0"/>
                </a:spcBef>
                <a:spcAft>
                  <a:spcPts val="0"/>
                </a:spcAft>
                <a:buNone/>
              </a:pPr>
              <a:r>
                <a:t/>
              </a:r>
              <a:endParaRPr sz="2325"/>
            </a:p>
          </p:txBody>
        </p:sp>
        <p:cxnSp>
          <p:nvCxnSpPr>
            <p:cNvPr id="240" name="Google Shape;240;g3832c5bd241_0_115"/>
            <p:cNvCxnSpPr>
              <a:stCxn id="239" idx="3"/>
            </p:cNvCxnSpPr>
            <p:nvPr/>
          </p:nvCxnSpPr>
          <p:spPr>
            <a:xfrm rot="10800000">
              <a:off x="3201122" y="4368150"/>
              <a:ext cx="663000" cy="0"/>
            </a:xfrm>
            <a:prstGeom prst="straightConnector1">
              <a:avLst/>
            </a:prstGeom>
            <a:noFill/>
            <a:ln cap="flat" cmpd="sng" w="15825">
              <a:solidFill>
                <a:schemeClr val="dk2"/>
              </a:solidFill>
              <a:prstDash val="solid"/>
              <a:round/>
              <a:headEnd len="med" w="med" type="none"/>
              <a:tailEnd len="med" w="med" type="none"/>
            </a:ln>
          </p:spPr>
        </p:cxn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807194c8c5_0_20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#10: Choose Your Adventure!</a:t>
            </a:r>
            <a:endParaRPr/>
          </a:p>
        </p:txBody>
      </p:sp>
      <p:sp>
        <p:nvSpPr>
          <p:cNvPr id="246" name="Google Shape;246;g3807194c8c5_0_205"/>
          <p:cNvSpPr txBox="1"/>
          <p:nvPr>
            <p:ph idx="1" type="body"/>
          </p:nvPr>
        </p:nvSpPr>
        <p:spPr>
          <a:xfrm>
            <a:off x="311700" y="1026725"/>
            <a:ext cx="5270700" cy="38625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0000"/>
              </a:lnSpc>
              <a:spcBef>
                <a:spcPts val="0"/>
              </a:spcBef>
              <a:spcAft>
                <a:spcPts val="0"/>
              </a:spcAft>
              <a:buSzPct val="91735"/>
              <a:buNone/>
            </a:pPr>
            <a:r>
              <a:rPr lang="en" sz="2616">
                <a:latin typeface="Proxima Nova"/>
                <a:ea typeface="Proxima Nova"/>
                <a:cs typeface="Proxima Nova"/>
                <a:sym typeface="Proxima Nova"/>
              </a:rPr>
              <a:t>Right now you have one choice in your safety feature.</a:t>
            </a:r>
            <a:endParaRPr sz="2616">
              <a:latin typeface="Proxima Nova"/>
              <a:ea typeface="Proxima Nova"/>
              <a:cs typeface="Proxima Nova"/>
              <a:sym typeface="Proxima Nova"/>
            </a:endParaRPr>
          </a:p>
          <a:p>
            <a:pPr indent="-369570" lvl="0" marL="457200" rtl="0" algn="l">
              <a:lnSpc>
                <a:spcPct val="110000"/>
              </a:lnSpc>
              <a:spcBef>
                <a:spcPts val="0"/>
              </a:spcBef>
              <a:spcAft>
                <a:spcPts val="0"/>
              </a:spcAft>
              <a:buSzPct val="100000"/>
              <a:buFont typeface="Proxima Nova"/>
              <a:buChar char="●"/>
            </a:pPr>
            <a:r>
              <a:rPr lang="en">
                <a:latin typeface="Proxima Nova"/>
                <a:ea typeface="Proxima Nova"/>
                <a:cs typeface="Proxima Nova"/>
                <a:sym typeface="Proxima Nova"/>
              </a:rPr>
              <a:t>But you have </a:t>
            </a:r>
            <a:r>
              <a:rPr b="1" lang="en">
                <a:latin typeface="Roboto Mono"/>
                <a:ea typeface="Roboto Mono"/>
                <a:cs typeface="Roboto Mono"/>
                <a:sym typeface="Roboto Mono"/>
              </a:rPr>
              <a:t>2</a:t>
            </a:r>
            <a:r>
              <a:rPr lang="en">
                <a:latin typeface="Proxima Nova"/>
                <a:ea typeface="Proxima Nova"/>
                <a:cs typeface="Proxima Nova"/>
                <a:sym typeface="Proxima Nova"/>
              </a:rPr>
              <a:t> buttons, so how about </a:t>
            </a:r>
            <a:r>
              <a:rPr b="1" lang="en">
                <a:latin typeface="Roboto Mono"/>
                <a:ea typeface="Roboto Mono"/>
                <a:cs typeface="Roboto Mono"/>
                <a:sym typeface="Roboto Mono"/>
              </a:rPr>
              <a:t>2</a:t>
            </a:r>
            <a:r>
              <a:rPr lang="en">
                <a:latin typeface="Proxima Nova"/>
                <a:ea typeface="Proxima Nova"/>
                <a:cs typeface="Proxima Nova"/>
                <a:sym typeface="Proxima Nova"/>
              </a:rPr>
              <a:t> choices?!</a:t>
            </a:r>
            <a:endParaRPr>
              <a:latin typeface="Proxima Nova"/>
              <a:ea typeface="Proxima Nova"/>
              <a:cs typeface="Proxima Nova"/>
              <a:sym typeface="Proxima Nova"/>
            </a:endParaRPr>
          </a:p>
          <a:p>
            <a:pPr indent="-369570" lvl="0" marL="457200" rtl="0" algn="l">
              <a:lnSpc>
                <a:spcPct val="110000"/>
              </a:lnSpc>
              <a:spcBef>
                <a:spcPts val="0"/>
              </a:spcBef>
              <a:spcAft>
                <a:spcPts val="0"/>
              </a:spcAft>
              <a:buSzPct val="100000"/>
              <a:buFont typeface="Proxima Nova"/>
              <a:buChar char="●"/>
            </a:pPr>
            <a:r>
              <a:rPr lang="en">
                <a:latin typeface="Proxima Nova"/>
                <a:ea typeface="Proxima Nova"/>
                <a:cs typeface="Proxima Nova"/>
                <a:sym typeface="Proxima Nova"/>
              </a:rPr>
              <a:t>You need a way to change the control flow of your program.</a:t>
            </a:r>
            <a:endParaRPr>
              <a:latin typeface="Proxima Nova"/>
              <a:ea typeface="Proxima Nova"/>
              <a:cs typeface="Proxima Nova"/>
              <a:sym typeface="Proxima Nova"/>
            </a:endParaRPr>
          </a:p>
          <a:p>
            <a:pPr indent="-369570" lvl="0" marL="457200" rtl="0" algn="l">
              <a:lnSpc>
                <a:spcPct val="110000"/>
              </a:lnSpc>
              <a:spcBef>
                <a:spcPts val="0"/>
              </a:spcBef>
              <a:spcAft>
                <a:spcPts val="0"/>
              </a:spcAft>
              <a:buSzPct val="100000"/>
              <a:buFont typeface="Proxima Nova"/>
              <a:buChar char="●"/>
            </a:pPr>
            <a:r>
              <a:rPr b="1" lang="en">
                <a:latin typeface="Proxima Nova"/>
                <a:ea typeface="Proxima Nova"/>
                <a:cs typeface="Proxima Nova"/>
                <a:sym typeface="Proxima Nova"/>
              </a:rPr>
              <a:t>Control flow</a:t>
            </a:r>
            <a:r>
              <a:rPr lang="en">
                <a:latin typeface="Proxima Nova"/>
                <a:ea typeface="Proxima Nova"/>
                <a:cs typeface="Proxima Nova"/>
                <a:sym typeface="Proxima Nova"/>
              </a:rPr>
              <a:t> means there are decision points in your code, allowing the computer to take a different path depending on a condition. </a:t>
            </a:r>
            <a:endParaRPr>
              <a:latin typeface="Proxima Nova"/>
              <a:ea typeface="Proxima Nova"/>
              <a:cs typeface="Proxima Nova"/>
              <a:sym typeface="Proxima Nova"/>
            </a:endParaRPr>
          </a:p>
        </p:txBody>
      </p:sp>
      <p:pic>
        <p:nvPicPr>
          <p:cNvPr id="247" name="Google Shape;247;g3807194c8c5_0_205" title="choose_adventure.jpg"/>
          <p:cNvPicPr preferRelativeResize="0"/>
          <p:nvPr/>
        </p:nvPicPr>
        <p:blipFill rotWithShape="1">
          <a:blip r:embed="rId3">
            <a:alphaModFix/>
          </a:blip>
          <a:srcRect b="1424" l="17428" r="10044" t="22402"/>
          <a:stretch/>
        </p:blipFill>
        <p:spPr>
          <a:xfrm>
            <a:off x="5747050" y="1211650"/>
            <a:ext cx="3085250" cy="21873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832c5bd241_0_13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#10: Choose Your Adventure!</a:t>
            </a:r>
            <a:endParaRPr/>
          </a:p>
        </p:txBody>
      </p:sp>
      <p:sp>
        <p:nvSpPr>
          <p:cNvPr id="253" name="Google Shape;253;g3832c5bd241_0_132"/>
          <p:cNvSpPr txBox="1"/>
          <p:nvPr>
            <p:ph idx="1" type="body"/>
          </p:nvPr>
        </p:nvSpPr>
        <p:spPr>
          <a:xfrm>
            <a:off x="311700" y="1152475"/>
            <a:ext cx="4757100" cy="3429600"/>
          </a:xfrm>
          <a:prstGeom prst="rect">
            <a:avLst/>
          </a:prstGeom>
          <a:noFill/>
          <a:ln>
            <a:noFill/>
          </a:ln>
        </p:spPr>
        <p:txBody>
          <a:bodyPr anchorCtr="0" anchor="t" bIns="91425" lIns="91425" spcFirstLastPara="1" rIns="91425" wrap="square" tIns="91425">
            <a:normAutofit/>
          </a:bodyPr>
          <a:lstStyle/>
          <a:p>
            <a:pPr indent="0" lvl="0" marL="0" rtl="0" algn="l">
              <a:lnSpc>
                <a:spcPct val="110000"/>
              </a:lnSpc>
              <a:spcBef>
                <a:spcPts val="0"/>
              </a:spcBef>
              <a:spcAft>
                <a:spcPts val="0"/>
              </a:spcAft>
              <a:buSzPts val="2400"/>
              <a:buNone/>
            </a:pPr>
            <a:r>
              <a:rPr lang="en">
                <a:latin typeface="Proxima Nova"/>
                <a:ea typeface="Proxima Nova"/>
                <a:cs typeface="Proxima Nova"/>
                <a:sym typeface="Proxima Nova"/>
              </a:rPr>
              <a:t>The current </a:t>
            </a:r>
            <a:r>
              <a:rPr b="1" lang="en">
                <a:latin typeface="Roboto Mono"/>
                <a:ea typeface="Roboto Mono"/>
                <a:cs typeface="Roboto Mono"/>
                <a:sym typeface="Roboto Mono"/>
              </a:rPr>
              <a:t>if</a:t>
            </a:r>
            <a:r>
              <a:rPr lang="en">
                <a:latin typeface="Proxima Nova"/>
                <a:ea typeface="Proxima Nova"/>
                <a:cs typeface="Proxima Nova"/>
                <a:sym typeface="Proxima Nova"/>
              </a:rPr>
              <a:t> statement in your safety feature has one option – called a branch.</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An </a:t>
            </a:r>
            <a:r>
              <a:rPr b="1" lang="en">
                <a:latin typeface="Roboto Mono"/>
                <a:ea typeface="Roboto Mono"/>
                <a:cs typeface="Roboto Mono"/>
                <a:sym typeface="Roboto Mono"/>
              </a:rPr>
              <a:t>if</a:t>
            </a:r>
            <a:r>
              <a:rPr lang="en">
                <a:latin typeface="Proxima Nova"/>
                <a:ea typeface="Proxima Nova"/>
                <a:cs typeface="Proxima Nova"/>
                <a:sym typeface="Proxima Nova"/>
              </a:rPr>
              <a:t> statement can have more than one branch.</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This example has three branches.</a:t>
            </a:r>
            <a:endParaRPr>
              <a:latin typeface="Proxima Nova"/>
              <a:ea typeface="Proxima Nova"/>
              <a:cs typeface="Proxima Nova"/>
              <a:sym typeface="Proxima Nova"/>
            </a:endParaRPr>
          </a:p>
        </p:txBody>
      </p:sp>
      <p:pic>
        <p:nvPicPr>
          <p:cNvPr id="254" name="Google Shape;254;g3832c5bd241_0_132"/>
          <p:cNvPicPr preferRelativeResize="0"/>
          <p:nvPr/>
        </p:nvPicPr>
        <p:blipFill>
          <a:blip r:embed="rId3">
            <a:alphaModFix/>
          </a:blip>
          <a:stretch>
            <a:fillRect/>
          </a:stretch>
        </p:blipFill>
        <p:spPr>
          <a:xfrm>
            <a:off x="5225850" y="1306475"/>
            <a:ext cx="3731475" cy="1982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820cd173eb_0_4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#10 Activity</a:t>
            </a:r>
            <a:endParaRPr/>
          </a:p>
        </p:txBody>
      </p:sp>
      <p:sp>
        <p:nvSpPr>
          <p:cNvPr id="260" name="Google Shape;260;g3820cd173eb_0_48"/>
          <p:cNvSpPr txBox="1"/>
          <p:nvPr>
            <p:ph idx="1" type="body"/>
          </p:nvPr>
        </p:nvSpPr>
        <p:spPr>
          <a:xfrm>
            <a:off x="311700" y="1152475"/>
            <a:ext cx="4450500" cy="3745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200">
                <a:latin typeface="Proxima Nova"/>
                <a:ea typeface="Proxima Nova"/>
                <a:cs typeface="Proxima Nova"/>
                <a:sym typeface="Proxima Nova"/>
              </a:rPr>
              <a:t>Let’s see how the </a:t>
            </a:r>
            <a:r>
              <a:rPr b="1" lang="en" sz="2200">
                <a:latin typeface="Roboto Mono"/>
                <a:ea typeface="Roboto Mono"/>
                <a:cs typeface="Roboto Mono"/>
                <a:sym typeface="Roboto Mono"/>
              </a:rPr>
              <a:t>if</a:t>
            </a:r>
            <a:r>
              <a:rPr lang="en" sz="2200">
                <a:latin typeface="Proxima Nova"/>
                <a:ea typeface="Proxima Nova"/>
                <a:cs typeface="Proxima Nova"/>
                <a:sym typeface="Proxima Nova"/>
              </a:rPr>
              <a:t> </a:t>
            </a:r>
            <a:r>
              <a:rPr lang="en" sz="2200">
                <a:latin typeface="Proxima Nova"/>
                <a:ea typeface="Proxima Nova"/>
                <a:cs typeface="Proxima Nova"/>
                <a:sym typeface="Proxima Nova"/>
              </a:rPr>
              <a:t>statement</a:t>
            </a:r>
            <a:r>
              <a:rPr lang="en" sz="2200">
                <a:latin typeface="Proxima Nova"/>
                <a:ea typeface="Proxima Nova"/>
                <a:cs typeface="Proxima Nova"/>
                <a:sym typeface="Proxima Nova"/>
              </a:rPr>
              <a:t> works.</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Start a new</a:t>
            </a:r>
            <a:r>
              <a:rPr lang="en" sz="2200">
                <a:latin typeface="Proxima Nova"/>
                <a:ea typeface="Proxima Nova"/>
                <a:cs typeface="Proxima Nova"/>
                <a:sym typeface="Proxima Nova"/>
              </a:rPr>
              <a:t> file called </a:t>
            </a:r>
            <a:r>
              <a:rPr b="1" i="1" lang="en" sz="2200">
                <a:latin typeface="Proxima Nova"/>
                <a:ea typeface="Proxima Nova"/>
                <a:cs typeface="Proxima Nova"/>
                <a:sym typeface="Proxima Nova"/>
              </a:rPr>
              <a:t>WhatIf</a:t>
            </a:r>
            <a:r>
              <a:rPr lang="en" sz="2200">
                <a:latin typeface="Proxima Nova"/>
                <a:ea typeface="Proxima Nova"/>
                <a:cs typeface="Proxima Nova"/>
                <a:sym typeface="Proxima Nova"/>
              </a:rPr>
              <a:t>.</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Use the code to the right.</a:t>
            </a:r>
            <a:endParaRPr i="1" sz="2200">
              <a:latin typeface="Proxima Nova"/>
              <a:ea typeface="Proxima Nova"/>
              <a:cs typeface="Proxima Nova"/>
              <a:sym typeface="Proxima Nova"/>
            </a:endParaRPr>
          </a:p>
        </p:txBody>
      </p:sp>
      <p:pic>
        <p:nvPicPr>
          <p:cNvPr id="261" name="Google Shape;261;g3820cd173eb_0_48"/>
          <p:cNvPicPr preferRelativeResize="0"/>
          <p:nvPr/>
        </p:nvPicPr>
        <p:blipFill>
          <a:blip r:embed="rId3">
            <a:alphaModFix/>
          </a:blip>
          <a:stretch>
            <a:fillRect/>
          </a:stretch>
        </p:blipFill>
        <p:spPr>
          <a:xfrm>
            <a:off x="4572000" y="349200"/>
            <a:ext cx="4260300" cy="42494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820cd173eb_0_83"/>
          <p:cNvSpPr txBox="1"/>
          <p:nvPr>
            <p:ph type="title"/>
          </p:nvPr>
        </p:nvSpPr>
        <p:spPr>
          <a:xfrm>
            <a:off x="311700" y="3683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#10 Activity</a:t>
            </a:r>
            <a:endParaRPr/>
          </a:p>
        </p:txBody>
      </p:sp>
      <p:pic>
        <p:nvPicPr>
          <p:cNvPr id="267" name="Google Shape;267;g3820cd173eb_0_83"/>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
        <p:nvSpPr>
          <p:cNvPr id="268" name="Google Shape;268;g3820cd173eb_0_83"/>
          <p:cNvSpPr txBox="1"/>
          <p:nvPr>
            <p:ph idx="1" type="body"/>
          </p:nvPr>
        </p:nvSpPr>
        <p:spPr>
          <a:xfrm>
            <a:off x="311700" y="991800"/>
            <a:ext cx="6084900" cy="390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200">
                <a:latin typeface="Proxima Nova"/>
                <a:ea typeface="Proxima Nova"/>
                <a:cs typeface="Proxima Nova"/>
                <a:sym typeface="Proxima Nova"/>
              </a:rPr>
              <a:t>Click DEBUG       to “Step In”       the code.</a:t>
            </a:r>
            <a:endParaRPr sz="2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2200">
                <a:latin typeface="Proxima Nova"/>
                <a:ea typeface="Proxima Nova"/>
                <a:cs typeface="Proxima Nova"/>
                <a:sym typeface="Proxima Nova"/>
              </a:rPr>
              <a:t>You will do this three times.</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First time: when this line is highlighted</a:t>
            </a:r>
            <a:endParaRPr sz="2200">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sz="2200">
              <a:latin typeface="Proxima Nova"/>
              <a:ea typeface="Proxima Nova"/>
              <a:cs typeface="Proxima Nova"/>
              <a:sym typeface="Proxima Nova"/>
            </a:endParaRPr>
          </a:p>
          <a:p>
            <a:pPr indent="0" lvl="0" marL="457200" rtl="0" algn="l">
              <a:lnSpc>
                <a:spcPct val="115000"/>
              </a:lnSpc>
              <a:spcBef>
                <a:spcPts val="0"/>
              </a:spcBef>
              <a:spcAft>
                <a:spcPts val="0"/>
              </a:spcAft>
              <a:buNone/>
            </a:pPr>
            <a:br>
              <a:rPr lang="en" sz="2200">
                <a:latin typeface="Proxima Nova"/>
                <a:ea typeface="Proxima Nova"/>
                <a:cs typeface="Proxima Nova"/>
                <a:sym typeface="Proxima Nova"/>
              </a:rPr>
            </a:br>
            <a:r>
              <a:rPr lang="en" sz="2200">
                <a:latin typeface="Proxima Nova"/>
                <a:ea typeface="Proxima Nova"/>
                <a:cs typeface="Proxima Nova"/>
                <a:sym typeface="Proxima Nova"/>
              </a:rPr>
              <a:t>press BTN-0. Then keep pressing </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What happens? </a:t>
            </a:r>
            <a:r>
              <a:rPr lang="en" sz="2200">
                <a:latin typeface="Proxima Nova"/>
                <a:ea typeface="Proxima Nova"/>
                <a:cs typeface="Proxima Nova"/>
                <a:sym typeface="Proxima Nova"/>
              </a:rPr>
              <a:t>Record your observation in the mission log.</a:t>
            </a:r>
            <a:endParaRPr sz="2200">
              <a:latin typeface="Proxima Nova"/>
              <a:ea typeface="Proxima Nova"/>
              <a:cs typeface="Proxima Nova"/>
              <a:sym typeface="Proxima Nova"/>
            </a:endParaRPr>
          </a:p>
        </p:txBody>
      </p:sp>
      <p:pic>
        <p:nvPicPr>
          <p:cNvPr id="269" name="Google Shape;269;g3820cd173eb_0_83"/>
          <p:cNvPicPr preferRelativeResize="0"/>
          <p:nvPr/>
        </p:nvPicPr>
        <p:blipFill>
          <a:blip r:embed="rId4">
            <a:alphaModFix/>
          </a:blip>
          <a:stretch>
            <a:fillRect/>
          </a:stretch>
        </p:blipFill>
        <p:spPr>
          <a:xfrm>
            <a:off x="2080820" y="1491731"/>
            <a:ext cx="352425" cy="361950"/>
          </a:xfrm>
          <a:prstGeom prst="rect">
            <a:avLst/>
          </a:prstGeom>
          <a:noFill/>
          <a:ln>
            <a:noFill/>
          </a:ln>
        </p:spPr>
      </p:pic>
      <p:pic>
        <p:nvPicPr>
          <p:cNvPr id="270" name="Google Shape;270;g3820cd173eb_0_83"/>
          <p:cNvPicPr preferRelativeResize="0"/>
          <p:nvPr/>
        </p:nvPicPr>
        <p:blipFill>
          <a:blip r:embed="rId5">
            <a:alphaModFix/>
          </a:blip>
          <a:stretch>
            <a:fillRect/>
          </a:stretch>
        </p:blipFill>
        <p:spPr>
          <a:xfrm>
            <a:off x="875200" y="2918238"/>
            <a:ext cx="2962275" cy="333375"/>
          </a:xfrm>
          <a:prstGeom prst="rect">
            <a:avLst/>
          </a:prstGeom>
          <a:noFill/>
          <a:ln>
            <a:noFill/>
          </a:ln>
        </p:spPr>
      </p:pic>
      <p:pic>
        <p:nvPicPr>
          <p:cNvPr id="271" name="Google Shape;271;g3820cd173eb_0_83"/>
          <p:cNvPicPr preferRelativeResize="0"/>
          <p:nvPr/>
        </p:nvPicPr>
        <p:blipFill>
          <a:blip r:embed="rId6">
            <a:alphaModFix/>
          </a:blip>
          <a:stretch>
            <a:fillRect/>
          </a:stretch>
        </p:blipFill>
        <p:spPr>
          <a:xfrm>
            <a:off x="3937550" y="1535425"/>
            <a:ext cx="400050" cy="361950"/>
          </a:xfrm>
          <a:prstGeom prst="rect">
            <a:avLst/>
          </a:prstGeom>
          <a:noFill/>
          <a:ln>
            <a:noFill/>
          </a:ln>
        </p:spPr>
      </p:pic>
      <p:pic>
        <p:nvPicPr>
          <p:cNvPr id="272" name="Google Shape;272;g3820cd173eb_0_83"/>
          <p:cNvPicPr preferRelativeResize="0"/>
          <p:nvPr/>
        </p:nvPicPr>
        <p:blipFill>
          <a:blip r:embed="rId6">
            <a:alphaModFix/>
          </a:blip>
          <a:stretch>
            <a:fillRect/>
          </a:stretch>
        </p:blipFill>
        <p:spPr>
          <a:xfrm>
            <a:off x="5039700" y="3412100"/>
            <a:ext cx="400050" cy="361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834240b397_0_3"/>
          <p:cNvSpPr txBox="1"/>
          <p:nvPr>
            <p:ph type="title"/>
          </p:nvPr>
        </p:nvSpPr>
        <p:spPr>
          <a:xfrm>
            <a:off x="311700" y="3683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#10 Activity</a:t>
            </a:r>
            <a:endParaRPr/>
          </a:p>
        </p:txBody>
      </p:sp>
      <p:pic>
        <p:nvPicPr>
          <p:cNvPr id="278" name="Google Shape;278;g3834240b397_0_3"/>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
        <p:nvSpPr>
          <p:cNvPr id="279" name="Google Shape;279;g3834240b397_0_3"/>
          <p:cNvSpPr txBox="1"/>
          <p:nvPr>
            <p:ph idx="1" type="body"/>
          </p:nvPr>
        </p:nvSpPr>
        <p:spPr>
          <a:xfrm>
            <a:off x="311700" y="991800"/>
            <a:ext cx="6084900" cy="390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Second</a:t>
            </a:r>
            <a:r>
              <a:rPr lang="en" sz="2200">
                <a:latin typeface="Proxima Nova"/>
                <a:ea typeface="Proxima Nova"/>
                <a:cs typeface="Proxima Nova"/>
                <a:sym typeface="Proxima Nova"/>
              </a:rPr>
              <a:t> time: Click       and “Step In”    . When the same line is highlighted press BTN-1. Then keep pressing </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What happens? Record your observation in the mission log.</a:t>
            </a:r>
            <a:endParaRPr sz="2200">
              <a:latin typeface="Proxima Nova"/>
              <a:ea typeface="Proxima Nova"/>
              <a:cs typeface="Proxima Nova"/>
              <a:sym typeface="Proxima Nova"/>
            </a:endParaRPr>
          </a:p>
        </p:txBody>
      </p:sp>
      <p:pic>
        <p:nvPicPr>
          <p:cNvPr id="280" name="Google Shape;280;g3834240b397_0_3"/>
          <p:cNvPicPr preferRelativeResize="0"/>
          <p:nvPr/>
        </p:nvPicPr>
        <p:blipFill>
          <a:blip r:embed="rId4">
            <a:alphaModFix/>
          </a:blip>
          <a:stretch>
            <a:fillRect/>
          </a:stretch>
        </p:blipFill>
        <p:spPr>
          <a:xfrm>
            <a:off x="835475" y="1478488"/>
            <a:ext cx="2962275" cy="333375"/>
          </a:xfrm>
          <a:prstGeom prst="rect">
            <a:avLst/>
          </a:prstGeom>
          <a:noFill/>
          <a:ln>
            <a:noFill/>
          </a:ln>
        </p:spPr>
      </p:pic>
      <p:pic>
        <p:nvPicPr>
          <p:cNvPr id="281" name="Google Shape;281;g3834240b397_0_3"/>
          <p:cNvPicPr preferRelativeResize="0"/>
          <p:nvPr/>
        </p:nvPicPr>
        <p:blipFill>
          <a:blip r:embed="rId5">
            <a:alphaModFix/>
          </a:blip>
          <a:stretch>
            <a:fillRect/>
          </a:stretch>
        </p:blipFill>
        <p:spPr>
          <a:xfrm>
            <a:off x="3232645" y="1878981"/>
            <a:ext cx="352425" cy="361950"/>
          </a:xfrm>
          <a:prstGeom prst="rect">
            <a:avLst/>
          </a:prstGeom>
          <a:noFill/>
          <a:ln>
            <a:noFill/>
          </a:ln>
        </p:spPr>
      </p:pic>
      <p:pic>
        <p:nvPicPr>
          <p:cNvPr id="282" name="Google Shape;282;g3834240b397_0_3"/>
          <p:cNvPicPr preferRelativeResize="0"/>
          <p:nvPr/>
        </p:nvPicPr>
        <p:blipFill>
          <a:blip r:embed="rId6">
            <a:alphaModFix/>
          </a:blip>
          <a:stretch>
            <a:fillRect/>
          </a:stretch>
        </p:blipFill>
        <p:spPr>
          <a:xfrm>
            <a:off x="5278025" y="1878975"/>
            <a:ext cx="400050" cy="361950"/>
          </a:xfrm>
          <a:prstGeom prst="rect">
            <a:avLst/>
          </a:prstGeom>
          <a:noFill/>
          <a:ln>
            <a:noFill/>
          </a:ln>
        </p:spPr>
      </p:pic>
      <p:pic>
        <p:nvPicPr>
          <p:cNvPr id="283" name="Google Shape;283;g3834240b397_0_3"/>
          <p:cNvPicPr preferRelativeResize="0"/>
          <p:nvPr/>
        </p:nvPicPr>
        <p:blipFill>
          <a:blip r:embed="rId6">
            <a:alphaModFix/>
          </a:blip>
          <a:stretch>
            <a:fillRect/>
          </a:stretch>
        </p:blipFill>
        <p:spPr>
          <a:xfrm>
            <a:off x="4238875" y="2676800"/>
            <a:ext cx="400050" cy="361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834240b397_0_15"/>
          <p:cNvSpPr txBox="1"/>
          <p:nvPr>
            <p:ph type="title"/>
          </p:nvPr>
        </p:nvSpPr>
        <p:spPr>
          <a:xfrm>
            <a:off x="311700" y="3683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#10 Activity</a:t>
            </a:r>
            <a:endParaRPr/>
          </a:p>
        </p:txBody>
      </p:sp>
      <p:pic>
        <p:nvPicPr>
          <p:cNvPr id="289" name="Google Shape;289;g3834240b397_0_15"/>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
        <p:nvSpPr>
          <p:cNvPr id="290" name="Google Shape;290;g3834240b397_0_15"/>
          <p:cNvSpPr txBox="1"/>
          <p:nvPr>
            <p:ph idx="1" type="body"/>
          </p:nvPr>
        </p:nvSpPr>
        <p:spPr>
          <a:xfrm>
            <a:off x="311700" y="991800"/>
            <a:ext cx="6084900" cy="390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Third time: Click       and “Step In”    . </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Do not press either button. Just keep pressing </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What happ</a:t>
            </a:r>
            <a:r>
              <a:rPr lang="en" sz="2200">
                <a:latin typeface="Proxima Nova"/>
                <a:ea typeface="Proxima Nova"/>
                <a:cs typeface="Proxima Nova"/>
                <a:sym typeface="Proxima Nova"/>
              </a:rPr>
              <a:t>ens? Record your observation in the mission log.</a:t>
            </a:r>
            <a:endParaRPr sz="2200">
              <a:latin typeface="Proxima Nova"/>
              <a:ea typeface="Proxima Nova"/>
              <a:cs typeface="Proxima Nova"/>
              <a:sym typeface="Proxima Nova"/>
            </a:endParaRPr>
          </a:p>
        </p:txBody>
      </p:sp>
      <p:pic>
        <p:nvPicPr>
          <p:cNvPr id="291" name="Google Shape;291;g3834240b397_0_15"/>
          <p:cNvPicPr preferRelativeResize="0"/>
          <p:nvPr/>
        </p:nvPicPr>
        <p:blipFill>
          <a:blip r:embed="rId4">
            <a:alphaModFix/>
          </a:blip>
          <a:stretch>
            <a:fillRect/>
          </a:stretch>
        </p:blipFill>
        <p:spPr>
          <a:xfrm>
            <a:off x="2895020" y="1471881"/>
            <a:ext cx="352425" cy="361950"/>
          </a:xfrm>
          <a:prstGeom prst="rect">
            <a:avLst/>
          </a:prstGeom>
          <a:noFill/>
          <a:ln>
            <a:noFill/>
          </a:ln>
        </p:spPr>
      </p:pic>
      <p:pic>
        <p:nvPicPr>
          <p:cNvPr id="292" name="Google Shape;292;g3834240b397_0_15"/>
          <p:cNvPicPr preferRelativeResize="0"/>
          <p:nvPr/>
        </p:nvPicPr>
        <p:blipFill>
          <a:blip r:embed="rId5">
            <a:alphaModFix/>
          </a:blip>
          <a:stretch>
            <a:fillRect/>
          </a:stretch>
        </p:blipFill>
        <p:spPr>
          <a:xfrm>
            <a:off x="4960275" y="1511600"/>
            <a:ext cx="400050" cy="361950"/>
          </a:xfrm>
          <a:prstGeom prst="rect">
            <a:avLst/>
          </a:prstGeom>
          <a:noFill/>
          <a:ln>
            <a:noFill/>
          </a:ln>
        </p:spPr>
      </p:pic>
      <p:pic>
        <p:nvPicPr>
          <p:cNvPr id="293" name="Google Shape;293;g3834240b397_0_15"/>
          <p:cNvPicPr preferRelativeResize="0"/>
          <p:nvPr/>
        </p:nvPicPr>
        <p:blipFill>
          <a:blip r:embed="rId5">
            <a:alphaModFix/>
          </a:blip>
          <a:stretch>
            <a:fillRect/>
          </a:stretch>
        </p:blipFill>
        <p:spPr>
          <a:xfrm>
            <a:off x="1994800" y="2299500"/>
            <a:ext cx="400050" cy="361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834240b397_0_25"/>
          <p:cNvSpPr txBox="1"/>
          <p:nvPr>
            <p:ph type="title"/>
          </p:nvPr>
        </p:nvSpPr>
        <p:spPr>
          <a:xfrm>
            <a:off x="311700" y="3683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#10 Activity</a:t>
            </a:r>
            <a:endParaRPr/>
          </a:p>
        </p:txBody>
      </p:sp>
      <p:pic>
        <p:nvPicPr>
          <p:cNvPr id="299" name="Google Shape;299;g3834240b397_0_25"/>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
        <p:nvSpPr>
          <p:cNvPr id="300" name="Google Shape;300;g3834240b397_0_25"/>
          <p:cNvSpPr txBox="1"/>
          <p:nvPr>
            <p:ph idx="1" type="body"/>
          </p:nvPr>
        </p:nvSpPr>
        <p:spPr>
          <a:xfrm>
            <a:off x="311700" y="991800"/>
            <a:ext cx="7038300" cy="390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SUMMARY</a:t>
            </a:r>
            <a:r>
              <a:rPr b="1" lang="en">
                <a:solidFill>
                  <a:srgbClr val="4EB748"/>
                </a:solidFill>
                <a:latin typeface="Montserrat"/>
                <a:ea typeface="Montserrat"/>
                <a:cs typeface="Montserrat"/>
                <a:sym typeface="Montserrat"/>
              </a:rPr>
              <a:t>:</a:t>
            </a:r>
            <a:endParaRPr b="1">
              <a:solidFill>
                <a:srgbClr val="4EB748"/>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200">
                <a:latin typeface="Proxima Nova"/>
                <a:ea typeface="Proxima Nova"/>
                <a:cs typeface="Proxima Nova"/>
                <a:sym typeface="Proxima Nova"/>
              </a:rPr>
              <a:t>Using control flow with an </a:t>
            </a:r>
            <a:r>
              <a:rPr b="1" lang="en" sz="2200">
                <a:latin typeface="Roboto Mono"/>
                <a:ea typeface="Roboto Mono"/>
                <a:cs typeface="Roboto Mono"/>
                <a:sym typeface="Roboto Mono"/>
              </a:rPr>
              <a:t>if</a:t>
            </a:r>
            <a:r>
              <a:rPr lang="en" sz="2200">
                <a:latin typeface="Proxima Nova"/>
                <a:ea typeface="Proxima Nova"/>
                <a:cs typeface="Proxima Nova"/>
                <a:sym typeface="Proxima Nova"/>
              </a:rPr>
              <a:t> statement:</a:t>
            </a:r>
            <a:endParaRPr sz="2200">
              <a:latin typeface="Proxima Nova"/>
              <a:ea typeface="Proxima Nova"/>
              <a:cs typeface="Proxima Nova"/>
              <a:sym typeface="Proxima Nova"/>
            </a:endParaRPr>
          </a:p>
          <a:p>
            <a:pPr indent="-355600" lvl="0" marL="457200" rtl="0" algn="l">
              <a:lnSpc>
                <a:spcPct val="115000"/>
              </a:lnSpc>
              <a:spcBef>
                <a:spcPts val="0"/>
              </a:spcBef>
              <a:spcAft>
                <a:spcPts val="0"/>
              </a:spcAft>
              <a:buSzPts val="2000"/>
              <a:buFont typeface="Proxima Nova"/>
              <a:buChar char="●"/>
            </a:pPr>
            <a:r>
              <a:rPr lang="en" sz="2000">
                <a:latin typeface="Proxima Nova"/>
                <a:ea typeface="Proxima Nova"/>
                <a:cs typeface="Proxima Nova"/>
                <a:sym typeface="Proxima Nova"/>
              </a:rPr>
              <a:t>If the first condition is True, the first indented code is executed, and the rest of the code is skipped.</a:t>
            </a:r>
            <a:endParaRPr sz="2000">
              <a:latin typeface="Proxima Nova"/>
              <a:ea typeface="Proxima Nova"/>
              <a:cs typeface="Proxima Nova"/>
              <a:sym typeface="Proxima Nova"/>
            </a:endParaRPr>
          </a:p>
          <a:p>
            <a:pPr indent="-355600" lvl="0" marL="457200" rtl="0" algn="l">
              <a:lnSpc>
                <a:spcPct val="115000"/>
              </a:lnSpc>
              <a:spcBef>
                <a:spcPts val="0"/>
              </a:spcBef>
              <a:spcAft>
                <a:spcPts val="0"/>
              </a:spcAft>
              <a:buSzPts val="2000"/>
              <a:buFont typeface="Proxima Nova"/>
              <a:buChar char="●"/>
            </a:pPr>
            <a:r>
              <a:rPr lang="en" sz="2000">
                <a:latin typeface="Proxima Nova"/>
                <a:ea typeface="Proxima Nova"/>
                <a:cs typeface="Proxima Nova"/>
                <a:sym typeface="Proxima Nova"/>
              </a:rPr>
              <a:t>If the first condition is False and the second condition is True, the first branch is skipped, the code in the second branch is executed, and the rest of the code is skipped.</a:t>
            </a:r>
            <a:endParaRPr sz="2000">
              <a:latin typeface="Proxima Nova"/>
              <a:ea typeface="Proxima Nova"/>
              <a:cs typeface="Proxima Nova"/>
              <a:sym typeface="Proxima Nova"/>
            </a:endParaRPr>
          </a:p>
          <a:p>
            <a:pPr indent="-355600" lvl="0" marL="457200" rtl="0" algn="l">
              <a:lnSpc>
                <a:spcPct val="115000"/>
              </a:lnSpc>
              <a:spcBef>
                <a:spcPts val="0"/>
              </a:spcBef>
              <a:spcAft>
                <a:spcPts val="0"/>
              </a:spcAft>
              <a:buSzPts val="2000"/>
              <a:buFont typeface="Proxima Nova"/>
              <a:buChar char="●"/>
            </a:pPr>
            <a:r>
              <a:rPr lang="en" sz="2000">
                <a:latin typeface="Proxima Nova"/>
                <a:ea typeface="Proxima Nova"/>
                <a:cs typeface="Proxima Nova"/>
                <a:sym typeface="Proxima Nova"/>
              </a:rPr>
              <a:t>If the first and second conditions are False, only the code for the </a:t>
            </a:r>
            <a:r>
              <a:rPr b="1" lang="en" sz="2000">
                <a:latin typeface="Roboto Mono"/>
                <a:ea typeface="Roboto Mono"/>
                <a:cs typeface="Roboto Mono"/>
                <a:sym typeface="Roboto Mono"/>
              </a:rPr>
              <a:t>else</a:t>
            </a:r>
            <a:r>
              <a:rPr lang="en" sz="2000">
                <a:latin typeface="Proxima Nova"/>
                <a:ea typeface="Proxima Nova"/>
                <a:cs typeface="Proxima Nova"/>
                <a:sym typeface="Proxima Nova"/>
              </a:rPr>
              <a:t> is executed.</a:t>
            </a:r>
            <a:endParaRPr sz="20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3832c5bd241_0_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Mission 3: Push Button Controls</a:t>
            </a:r>
            <a:endParaRPr/>
          </a:p>
        </p:txBody>
      </p:sp>
      <p:sp>
        <p:nvSpPr>
          <p:cNvPr id="75" name="Google Shape;75;g3832c5bd241_0_2"/>
          <p:cNvSpPr txBox="1"/>
          <p:nvPr>
            <p:ph idx="1" type="body"/>
          </p:nvPr>
        </p:nvSpPr>
        <p:spPr>
          <a:xfrm>
            <a:off x="311700" y="1152475"/>
            <a:ext cx="4353000" cy="342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Every time you run a program, the CodeBot starts moving. </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Yikes!</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We need a safety feature.</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I only want the ‘bot to move if I push a button first.</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pic>
        <p:nvPicPr>
          <p:cNvPr id="76" name="Google Shape;76;g3832c5bd241_0_2" title="CB3-Top.jpg"/>
          <p:cNvPicPr preferRelativeResize="0"/>
          <p:nvPr/>
        </p:nvPicPr>
        <p:blipFill rotWithShape="1">
          <a:blip r:embed="rId3">
            <a:alphaModFix/>
          </a:blip>
          <a:srcRect b="0" l="0" r="0" t="0"/>
          <a:stretch/>
        </p:blipFill>
        <p:spPr>
          <a:xfrm>
            <a:off x="5405300" y="1068425"/>
            <a:ext cx="3544674" cy="2824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834240b397_0_3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#11: Button Up!</a:t>
            </a:r>
            <a:endParaRPr/>
          </a:p>
        </p:txBody>
      </p:sp>
      <p:sp>
        <p:nvSpPr>
          <p:cNvPr id="306" name="Google Shape;306;g3834240b397_0_34"/>
          <p:cNvSpPr txBox="1"/>
          <p:nvPr>
            <p:ph idx="1" type="body"/>
          </p:nvPr>
        </p:nvSpPr>
        <p:spPr>
          <a:xfrm>
            <a:off x="311700" y="1152475"/>
            <a:ext cx="5995500" cy="3429600"/>
          </a:xfrm>
          <a:prstGeom prst="rect">
            <a:avLst/>
          </a:prstGeom>
          <a:noFill/>
          <a:ln>
            <a:noFill/>
          </a:ln>
        </p:spPr>
        <p:txBody>
          <a:bodyPr anchorCtr="0" anchor="t" bIns="91425" lIns="91425" spcFirstLastPara="1" rIns="91425" wrap="square" tIns="91425">
            <a:normAutofit/>
          </a:bodyPr>
          <a:lstStyle/>
          <a:p>
            <a:pPr indent="0" lvl="0" marL="0" rtl="0" algn="l">
              <a:lnSpc>
                <a:spcPct val="110000"/>
              </a:lnSpc>
              <a:spcBef>
                <a:spcPts val="0"/>
              </a:spcBef>
              <a:spcAft>
                <a:spcPts val="0"/>
              </a:spcAft>
              <a:buSzPts val="2400"/>
              <a:buNone/>
            </a:pPr>
            <a:r>
              <a:rPr lang="en">
                <a:latin typeface="Proxima Nova"/>
                <a:ea typeface="Proxima Nova"/>
                <a:cs typeface="Proxima Nova"/>
                <a:sym typeface="Proxima Nova"/>
              </a:rPr>
              <a:t>Now that you’ve mastered buttons and control flow, you can make the </a:t>
            </a:r>
            <a:r>
              <a:rPr b="1" i="1" lang="en">
                <a:latin typeface="Proxima Nova"/>
                <a:ea typeface="Proxima Nova"/>
                <a:cs typeface="Proxima Nova"/>
                <a:sym typeface="Proxima Nova"/>
              </a:rPr>
              <a:t>WhatIf</a:t>
            </a:r>
            <a:r>
              <a:rPr lang="en">
                <a:latin typeface="Proxima Nova"/>
                <a:ea typeface="Proxima Nova"/>
                <a:cs typeface="Proxima Nova"/>
                <a:sym typeface="Proxima Nova"/>
              </a:rPr>
              <a:t> program more interesting.</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Use the safety feature.</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Use the if/elif/else control flow structure.</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Code the ‘bot to do two different things.</a:t>
            </a:r>
            <a:endParaRPr>
              <a:latin typeface="Proxima Nova"/>
              <a:ea typeface="Proxima Nova"/>
              <a:cs typeface="Proxima Nova"/>
              <a:sym typeface="Proxima Nova"/>
            </a:endParaRPr>
          </a:p>
        </p:txBody>
      </p:sp>
      <p:pic>
        <p:nvPicPr>
          <p:cNvPr id="307" name="Google Shape;307;g3834240b397_0_34" title="stop_light.jpg"/>
          <p:cNvPicPr preferRelativeResize="0"/>
          <p:nvPr/>
        </p:nvPicPr>
        <p:blipFill>
          <a:blip r:embed="rId3">
            <a:alphaModFix/>
          </a:blip>
          <a:stretch>
            <a:fillRect/>
          </a:stretch>
        </p:blipFill>
        <p:spPr>
          <a:xfrm>
            <a:off x="6581550" y="629500"/>
            <a:ext cx="1988450" cy="2604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834240b397_0_41"/>
          <p:cNvSpPr txBox="1"/>
          <p:nvPr>
            <p:ph type="title"/>
          </p:nvPr>
        </p:nvSpPr>
        <p:spPr>
          <a:xfrm>
            <a:off x="311700" y="35565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#11: Button Up!</a:t>
            </a:r>
            <a:endParaRPr/>
          </a:p>
        </p:txBody>
      </p:sp>
      <p:sp>
        <p:nvSpPr>
          <p:cNvPr id="313" name="Google Shape;313;g3834240b397_0_41"/>
          <p:cNvSpPr txBox="1"/>
          <p:nvPr>
            <p:ph idx="1" type="body"/>
          </p:nvPr>
        </p:nvSpPr>
        <p:spPr>
          <a:xfrm>
            <a:off x="311700" y="937350"/>
            <a:ext cx="6164400" cy="3902400"/>
          </a:xfrm>
          <a:prstGeom prst="rect">
            <a:avLst/>
          </a:prstGeom>
          <a:noFill/>
          <a:ln>
            <a:noFill/>
          </a:ln>
        </p:spPr>
        <p:txBody>
          <a:bodyPr anchorCtr="0" anchor="t" bIns="91425" lIns="91425" spcFirstLastPara="1" rIns="91425" wrap="square" tIns="91425">
            <a:normAutofit/>
          </a:bodyPr>
          <a:lstStyle/>
          <a:p>
            <a:pPr indent="0" lvl="0" marL="0" rtl="0" algn="l">
              <a:lnSpc>
                <a:spcPct val="110000"/>
              </a:lnSpc>
              <a:spcBef>
                <a:spcPts val="0"/>
              </a:spcBef>
              <a:spcAft>
                <a:spcPts val="0"/>
              </a:spcAft>
              <a:buSzPts val="2400"/>
              <a:buNone/>
            </a:pPr>
            <a:r>
              <a:rPr lang="en">
                <a:latin typeface="Proxima Nova"/>
                <a:ea typeface="Proxima Nova"/>
                <a:cs typeface="Proxima Nova"/>
                <a:sym typeface="Proxima Nova"/>
              </a:rPr>
              <a:t>Here is an algorithm for the </a:t>
            </a:r>
            <a:r>
              <a:rPr b="1" i="1" lang="en">
                <a:latin typeface="Proxima Nova"/>
                <a:ea typeface="Proxima Nova"/>
                <a:cs typeface="Proxima Nova"/>
                <a:sym typeface="Proxima Nova"/>
              </a:rPr>
              <a:t>WhatIf</a:t>
            </a:r>
            <a:r>
              <a:rPr lang="en">
                <a:latin typeface="Proxima Nova"/>
                <a:ea typeface="Proxima Nova"/>
                <a:cs typeface="Proxima Nova"/>
                <a:sym typeface="Proxima Nova"/>
              </a:rPr>
              <a:t> program:</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Import libraries</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Safety feature</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if button 0 is pressed:</a:t>
            </a:r>
            <a:endParaRPr>
              <a:latin typeface="Proxima Nova"/>
              <a:ea typeface="Proxima Nova"/>
              <a:cs typeface="Proxima Nova"/>
              <a:sym typeface="Proxima Nova"/>
            </a:endParaRPr>
          </a:p>
          <a:p>
            <a:pPr indent="-342900" lvl="1" marL="914400" rtl="0" algn="l">
              <a:lnSpc>
                <a:spcPct val="110000"/>
              </a:lnSpc>
              <a:spcBef>
                <a:spcPts val="0"/>
              </a:spcBef>
              <a:spcAft>
                <a:spcPts val="0"/>
              </a:spcAft>
              <a:buSzPts val="1800"/>
              <a:buFont typeface="Proxima Nova"/>
              <a:buChar char="○"/>
            </a:pPr>
            <a:r>
              <a:rPr lang="en">
                <a:latin typeface="Proxima Nova"/>
                <a:ea typeface="Proxima Nova"/>
                <a:cs typeface="Proxima Nova"/>
                <a:sym typeface="Proxima Nova"/>
              </a:rPr>
              <a:t>Move the ‘bot in a square (NavSquare program)</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elif button 1 is pressed:</a:t>
            </a:r>
            <a:endParaRPr>
              <a:latin typeface="Proxima Nova"/>
              <a:ea typeface="Proxima Nova"/>
              <a:cs typeface="Proxima Nova"/>
              <a:sym typeface="Proxima Nova"/>
            </a:endParaRPr>
          </a:p>
          <a:p>
            <a:pPr indent="-342900" lvl="1" marL="914400" rtl="0" algn="l">
              <a:lnSpc>
                <a:spcPct val="110000"/>
              </a:lnSpc>
              <a:spcBef>
                <a:spcPts val="0"/>
              </a:spcBef>
              <a:spcAft>
                <a:spcPts val="0"/>
              </a:spcAft>
              <a:buSzPts val="1800"/>
              <a:buFont typeface="Proxima Nova"/>
              <a:buChar char="○"/>
            </a:pPr>
            <a:r>
              <a:rPr lang="en">
                <a:latin typeface="Proxima Nova"/>
                <a:ea typeface="Proxima Nova"/>
                <a:cs typeface="Proxima Nova"/>
                <a:sym typeface="Proxima Nova"/>
              </a:rPr>
              <a:t>Have the ‘bot give a light show (Sequence LEDs or BinaryLEDs program)</a:t>
            </a:r>
            <a:endParaRPr>
              <a:latin typeface="Proxima Nova"/>
              <a:ea typeface="Proxima Nova"/>
              <a:cs typeface="Proxima Nova"/>
              <a:sym typeface="Proxima Nova"/>
            </a:endParaRPr>
          </a:p>
          <a:p>
            <a:pPr indent="-381000" lvl="0" marL="457200" rtl="0" algn="l">
              <a:lnSpc>
                <a:spcPct val="110000"/>
              </a:lnSpc>
              <a:spcBef>
                <a:spcPts val="0"/>
              </a:spcBef>
              <a:spcAft>
                <a:spcPts val="0"/>
              </a:spcAft>
              <a:buSzPts val="2400"/>
              <a:buFont typeface="Proxima Nova"/>
              <a:buChar char="●"/>
            </a:pPr>
            <a:r>
              <a:rPr lang="en">
                <a:latin typeface="Proxima Nova"/>
                <a:ea typeface="Proxima Nova"/>
                <a:cs typeface="Proxima Nova"/>
                <a:sym typeface="Proxima Nova"/>
              </a:rPr>
              <a:t>else:</a:t>
            </a:r>
            <a:endParaRPr>
              <a:latin typeface="Proxima Nova"/>
              <a:ea typeface="Proxima Nova"/>
              <a:cs typeface="Proxima Nova"/>
              <a:sym typeface="Proxima Nova"/>
            </a:endParaRPr>
          </a:p>
          <a:p>
            <a:pPr indent="-342900" lvl="1" marL="914400" rtl="0" algn="l">
              <a:lnSpc>
                <a:spcPct val="110000"/>
              </a:lnSpc>
              <a:spcBef>
                <a:spcPts val="0"/>
              </a:spcBef>
              <a:spcAft>
                <a:spcPts val="0"/>
              </a:spcAft>
              <a:buSzPts val="1800"/>
              <a:buFont typeface="Proxima Nova"/>
              <a:buChar char="○"/>
            </a:pPr>
            <a:r>
              <a:rPr lang="en">
                <a:latin typeface="Proxima Nova"/>
                <a:ea typeface="Proxima Nova"/>
                <a:cs typeface="Proxima Nova"/>
                <a:sym typeface="Proxima Nova"/>
              </a:rPr>
              <a:t>Turn on all LEDs and then off all LEDs</a:t>
            </a:r>
            <a:endParaRPr>
              <a:latin typeface="Proxima Nova"/>
              <a:ea typeface="Proxima Nova"/>
              <a:cs typeface="Proxima Nova"/>
              <a:sym typeface="Proxima Nova"/>
            </a:endParaRPr>
          </a:p>
        </p:txBody>
      </p:sp>
      <p:pic>
        <p:nvPicPr>
          <p:cNvPr id="314" name="Google Shape;314;g3834240b397_0_41" title="stop_light.jpg"/>
          <p:cNvPicPr preferRelativeResize="0"/>
          <p:nvPr/>
        </p:nvPicPr>
        <p:blipFill>
          <a:blip r:embed="rId3">
            <a:alphaModFix/>
          </a:blip>
          <a:stretch>
            <a:fillRect/>
          </a:stretch>
        </p:blipFill>
        <p:spPr>
          <a:xfrm>
            <a:off x="6581550" y="629500"/>
            <a:ext cx="1988450" cy="2604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3834240b397_0_47"/>
          <p:cNvSpPr txBox="1"/>
          <p:nvPr>
            <p:ph type="title"/>
          </p:nvPr>
        </p:nvSpPr>
        <p:spPr>
          <a:xfrm>
            <a:off x="311700" y="3683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#11 Activity</a:t>
            </a:r>
            <a:endParaRPr/>
          </a:p>
        </p:txBody>
      </p:sp>
      <p:pic>
        <p:nvPicPr>
          <p:cNvPr id="320" name="Google Shape;320;g3834240b397_0_47"/>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
        <p:nvSpPr>
          <p:cNvPr id="321" name="Google Shape;321;g3834240b397_0_47"/>
          <p:cNvSpPr txBox="1"/>
          <p:nvPr>
            <p:ph idx="1" type="body"/>
          </p:nvPr>
        </p:nvSpPr>
        <p:spPr>
          <a:xfrm>
            <a:off x="311700" y="991800"/>
            <a:ext cx="6084900" cy="390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Add this code to your safety feature:</a:t>
            </a:r>
            <a:endParaRPr sz="2200">
              <a:latin typeface="Proxima Nova"/>
              <a:ea typeface="Proxima Nova"/>
              <a:cs typeface="Proxima Nova"/>
              <a:sym typeface="Proxima Nova"/>
            </a:endParaRPr>
          </a:p>
        </p:txBody>
      </p:sp>
      <p:pic>
        <p:nvPicPr>
          <p:cNvPr id="322" name="Google Shape;322;g3834240b397_0_47"/>
          <p:cNvPicPr preferRelativeResize="0"/>
          <p:nvPr/>
        </p:nvPicPr>
        <p:blipFill>
          <a:blip r:embed="rId4">
            <a:alphaModFix/>
          </a:blip>
          <a:stretch>
            <a:fillRect/>
          </a:stretch>
        </p:blipFill>
        <p:spPr>
          <a:xfrm>
            <a:off x="861004" y="1909729"/>
            <a:ext cx="3564098" cy="2984775"/>
          </a:xfrm>
          <a:prstGeom prst="rect">
            <a:avLst/>
          </a:prstGeom>
          <a:noFill/>
          <a:ln>
            <a:noFill/>
          </a:ln>
        </p:spPr>
      </p:pic>
      <p:sp>
        <p:nvSpPr>
          <p:cNvPr id="323" name="Google Shape;323;g3834240b397_0_47"/>
          <p:cNvSpPr/>
          <p:nvPr/>
        </p:nvSpPr>
        <p:spPr>
          <a:xfrm>
            <a:off x="816200" y="2287775"/>
            <a:ext cx="3564000" cy="1489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834240b397_0_58"/>
          <p:cNvSpPr txBox="1"/>
          <p:nvPr>
            <p:ph type="title"/>
          </p:nvPr>
        </p:nvSpPr>
        <p:spPr>
          <a:xfrm>
            <a:off x="311700" y="3683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#11 Activity</a:t>
            </a:r>
            <a:endParaRPr/>
          </a:p>
        </p:txBody>
      </p:sp>
      <p:pic>
        <p:nvPicPr>
          <p:cNvPr id="329" name="Google Shape;329;g3834240b397_0_58"/>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
        <p:nvSpPr>
          <p:cNvPr id="330" name="Google Shape;330;g3834240b397_0_58"/>
          <p:cNvSpPr txBox="1"/>
          <p:nvPr>
            <p:ph idx="1" type="body"/>
          </p:nvPr>
        </p:nvSpPr>
        <p:spPr>
          <a:xfrm>
            <a:off x="311700" y="991800"/>
            <a:ext cx="6084900" cy="390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Open your </a:t>
            </a:r>
            <a:r>
              <a:rPr b="1" i="1" lang="en" sz="2200">
                <a:latin typeface="Proxima Nova"/>
                <a:ea typeface="Proxima Nova"/>
                <a:cs typeface="Proxima Nova"/>
                <a:sym typeface="Proxima Nova"/>
              </a:rPr>
              <a:t>NavSquare</a:t>
            </a:r>
            <a:r>
              <a:rPr lang="en" sz="2200">
                <a:latin typeface="Proxima Nova"/>
                <a:ea typeface="Proxima Nova"/>
                <a:cs typeface="Proxima Nova"/>
                <a:sym typeface="Proxima Nova"/>
              </a:rPr>
              <a:t> program.</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Copy the code that moves the ‘bot in a square.</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Paste it in the indented code for</a:t>
            </a:r>
            <a:br>
              <a:rPr lang="en" sz="2200">
                <a:latin typeface="Proxima Nova"/>
                <a:ea typeface="Proxima Nova"/>
                <a:cs typeface="Proxima Nova"/>
                <a:sym typeface="Proxima Nova"/>
              </a:rPr>
            </a:br>
            <a:r>
              <a:rPr b="1" lang="en" sz="2200">
                <a:latin typeface="Roboto Mono"/>
                <a:ea typeface="Roboto Mono"/>
                <a:cs typeface="Roboto Mono"/>
                <a:sym typeface="Roboto Mono"/>
              </a:rPr>
              <a:t>i</a:t>
            </a:r>
            <a:r>
              <a:rPr b="1" lang="en" sz="2200">
                <a:latin typeface="Roboto Mono"/>
                <a:ea typeface="Roboto Mono"/>
                <a:cs typeface="Roboto Mono"/>
                <a:sym typeface="Roboto Mono"/>
              </a:rPr>
              <a:t>f buttons.was_pressed(0):</a:t>
            </a:r>
            <a:endParaRPr b="1" sz="2200">
              <a:latin typeface="Roboto Mono"/>
              <a:ea typeface="Roboto Mono"/>
              <a:cs typeface="Roboto Mono"/>
              <a:sym typeface="Roboto Mon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834240b397_0_66"/>
          <p:cNvSpPr txBox="1"/>
          <p:nvPr>
            <p:ph type="title"/>
          </p:nvPr>
        </p:nvSpPr>
        <p:spPr>
          <a:xfrm>
            <a:off x="311700" y="3683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#11 Activity</a:t>
            </a:r>
            <a:endParaRPr/>
          </a:p>
        </p:txBody>
      </p:sp>
      <p:pic>
        <p:nvPicPr>
          <p:cNvPr id="336" name="Google Shape;336;g3834240b397_0_66"/>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
        <p:nvSpPr>
          <p:cNvPr id="337" name="Google Shape;337;g3834240b397_0_66"/>
          <p:cNvSpPr txBox="1"/>
          <p:nvPr>
            <p:ph idx="1" type="body"/>
          </p:nvPr>
        </p:nvSpPr>
        <p:spPr>
          <a:xfrm>
            <a:off x="311700" y="991800"/>
            <a:ext cx="6084900" cy="390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Open either </a:t>
            </a:r>
            <a:r>
              <a:rPr b="1" i="1" lang="en" sz="2200">
                <a:latin typeface="Proxima Nova"/>
                <a:ea typeface="Proxima Nova"/>
                <a:cs typeface="Proxima Nova"/>
                <a:sym typeface="Proxima Nova"/>
              </a:rPr>
              <a:t>SequenceLEDs</a:t>
            </a:r>
            <a:r>
              <a:rPr lang="en" sz="2200">
                <a:latin typeface="Proxima Nova"/>
                <a:ea typeface="Proxima Nova"/>
                <a:cs typeface="Proxima Nova"/>
                <a:sym typeface="Proxima Nova"/>
              </a:rPr>
              <a:t> or </a:t>
            </a:r>
            <a:r>
              <a:rPr b="1" i="1" lang="en" sz="2200">
                <a:latin typeface="Proxima Nova"/>
                <a:ea typeface="Proxima Nova"/>
                <a:cs typeface="Proxima Nova"/>
                <a:sym typeface="Proxima Nova"/>
              </a:rPr>
              <a:t>BinaryLEDs</a:t>
            </a:r>
            <a:r>
              <a:rPr lang="en" sz="2200">
                <a:latin typeface="Proxima Nova"/>
                <a:ea typeface="Proxima Nova"/>
                <a:cs typeface="Proxima Nova"/>
                <a:sym typeface="Proxima Nova"/>
              </a:rPr>
              <a:t>.</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Copy the code for the light show.</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Paste it in the indented code for</a:t>
            </a:r>
            <a:br>
              <a:rPr lang="en" sz="2200">
                <a:latin typeface="Proxima Nova"/>
                <a:ea typeface="Proxima Nova"/>
                <a:cs typeface="Proxima Nova"/>
                <a:sym typeface="Proxima Nova"/>
              </a:rPr>
            </a:br>
            <a:r>
              <a:rPr b="1" lang="en" sz="2200">
                <a:latin typeface="Roboto Mono"/>
                <a:ea typeface="Roboto Mono"/>
                <a:cs typeface="Roboto Mono"/>
                <a:sym typeface="Roboto Mono"/>
              </a:rPr>
              <a:t>el</a:t>
            </a:r>
            <a:r>
              <a:rPr b="1" lang="en" sz="2200">
                <a:latin typeface="Roboto Mono"/>
                <a:ea typeface="Roboto Mono"/>
                <a:cs typeface="Roboto Mono"/>
                <a:sym typeface="Roboto Mono"/>
              </a:rPr>
              <a:t>if buttons.was_pressed(1):</a:t>
            </a:r>
            <a:endParaRPr b="1" sz="2200">
              <a:latin typeface="Roboto Mono"/>
              <a:ea typeface="Roboto Mono"/>
              <a:cs typeface="Roboto Mono"/>
              <a:sym typeface="Roboto Mono"/>
            </a:endParaRPr>
          </a:p>
          <a:p>
            <a:pPr indent="0" lvl="0" marL="457200" rtl="0" algn="l">
              <a:lnSpc>
                <a:spcPct val="115000"/>
              </a:lnSpc>
              <a:spcBef>
                <a:spcPts val="0"/>
              </a:spcBef>
              <a:spcAft>
                <a:spcPts val="0"/>
              </a:spcAft>
              <a:buNone/>
            </a:pPr>
            <a:r>
              <a:t/>
            </a:r>
            <a:endParaRPr b="1" sz="2200">
              <a:latin typeface="Roboto Mono"/>
              <a:ea typeface="Roboto Mono"/>
              <a:cs typeface="Roboto Mono"/>
              <a:sym typeface="Roboto Mono"/>
            </a:endParaRPr>
          </a:p>
          <a:p>
            <a:pPr indent="-368300" lvl="0" marL="457200" rtl="0" algn="l">
              <a:lnSpc>
                <a:spcPct val="115000"/>
              </a:lnSpc>
              <a:spcBef>
                <a:spcPts val="0"/>
              </a:spcBef>
              <a:spcAft>
                <a:spcPts val="0"/>
              </a:spcAft>
              <a:buSzPts val="2200"/>
              <a:buFont typeface="Proxima Nova"/>
              <a:buChar char="●"/>
            </a:pPr>
            <a:r>
              <a:rPr b="1" i="1" lang="en" sz="2200">
                <a:solidFill>
                  <a:srgbClr val="FF0000"/>
                </a:solidFill>
                <a:latin typeface="Proxima Nova"/>
                <a:ea typeface="Proxima Nova"/>
                <a:cs typeface="Proxima Nova"/>
                <a:sym typeface="Proxima Nova"/>
              </a:rPr>
              <a:t>Note:</a:t>
            </a:r>
            <a:r>
              <a:rPr lang="en" sz="2200">
                <a:latin typeface="Proxima Nova"/>
                <a:ea typeface="Proxima Nova"/>
                <a:cs typeface="Proxima Nova"/>
                <a:sym typeface="Proxima Nova"/>
              </a:rPr>
              <a:t> Make sure ALL the code for the light show is indented inside the </a:t>
            </a:r>
            <a:r>
              <a:rPr b="1" lang="en" sz="2200">
                <a:latin typeface="Roboto Mono"/>
                <a:ea typeface="Roboto Mono"/>
                <a:cs typeface="Roboto Mono"/>
                <a:sym typeface="Roboto Mono"/>
              </a:rPr>
              <a:t>elif</a:t>
            </a:r>
            <a:r>
              <a:rPr lang="en" sz="2200">
                <a:latin typeface="Proxima Nova"/>
                <a:ea typeface="Proxima Nova"/>
                <a:cs typeface="Proxima Nova"/>
                <a:sym typeface="Proxima Nova"/>
              </a:rPr>
              <a:t> statement.</a:t>
            </a:r>
            <a:endParaRPr sz="2200">
              <a:latin typeface="Proxima Nova"/>
              <a:ea typeface="Proxima Nova"/>
              <a:cs typeface="Proxima Nova"/>
              <a:sym typeface="Proxima Nov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834240b397_0_72"/>
          <p:cNvSpPr txBox="1"/>
          <p:nvPr>
            <p:ph type="title"/>
          </p:nvPr>
        </p:nvSpPr>
        <p:spPr>
          <a:xfrm>
            <a:off x="311700" y="3683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Arial"/>
              <a:buNone/>
            </a:pPr>
            <a:r>
              <a:rPr lang="en"/>
              <a:t>Objective #11 Activity</a:t>
            </a:r>
            <a:endParaRPr/>
          </a:p>
        </p:txBody>
      </p:sp>
      <p:pic>
        <p:nvPicPr>
          <p:cNvPr id="343" name="Google Shape;343;g3834240b397_0_72"/>
          <p:cNvPicPr preferRelativeResize="0"/>
          <p:nvPr/>
        </p:nvPicPr>
        <p:blipFill rotWithShape="1">
          <a:blip r:embed="rId3">
            <a:alphaModFix/>
          </a:blip>
          <a:srcRect b="0" l="0" r="0" t="0"/>
          <a:stretch/>
        </p:blipFill>
        <p:spPr>
          <a:xfrm>
            <a:off x="7171278" y="513250"/>
            <a:ext cx="1661025" cy="2984775"/>
          </a:xfrm>
          <a:prstGeom prst="rect">
            <a:avLst/>
          </a:prstGeom>
          <a:noFill/>
          <a:ln>
            <a:noFill/>
          </a:ln>
        </p:spPr>
      </p:pic>
      <p:sp>
        <p:nvSpPr>
          <p:cNvPr id="344" name="Google Shape;344;g3834240b397_0_72"/>
          <p:cNvSpPr txBox="1"/>
          <p:nvPr>
            <p:ph idx="1" type="body"/>
          </p:nvPr>
        </p:nvSpPr>
        <p:spPr>
          <a:xfrm>
            <a:off x="311700" y="991800"/>
            <a:ext cx="6084900" cy="390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b="1" lang="en">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Add to the code indented inside </a:t>
            </a:r>
            <a:r>
              <a:rPr b="1" lang="en" sz="2200">
                <a:latin typeface="Roboto Mono"/>
                <a:ea typeface="Roboto Mono"/>
                <a:cs typeface="Roboto Mono"/>
                <a:sym typeface="Roboto Mono"/>
              </a:rPr>
              <a:t>else:</a:t>
            </a:r>
            <a:endParaRPr b="1" sz="2200">
              <a:latin typeface="Roboto Mono"/>
              <a:ea typeface="Roboto Mono"/>
              <a:cs typeface="Roboto Mono"/>
              <a:sym typeface="Roboto Mono"/>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You can have the ‘bot do anything. My suggestion is to turn on all LEDs, wait, and then turn off all LEDs.</a:t>
            </a:r>
            <a:endParaRPr sz="2200">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b="1" sz="2200">
              <a:latin typeface="Roboto Mono"/>
              <a:ea typeface="Roboto Mono"/>
              <a:cs typeface="Roboto Mono"/>
              <a:sym typeface="Roboto Mono"/>
            </a:endParaRPr>
          </a:p>
          <a:p>
            <a:pPr indent="-368300" lvl="0" marL="457200" rtl="0" algn="l">
              <a:lnSpc>
                <a:spcPct val="115000"/>
              </a:lnSpc>
              <a:spcBef>
                <a:spcPts val="0"/>
              </a:spcBef>
              <a:spcAft>
                <a:spcPts val="0"/>
              </a:spcAft>
              <a:buSzPts val="2200"/>
              <a:buFont typeface="Proxima Nova"/>
              <a:buChar char="●"/>
            </a:pPr>
            <a:r>
              <a:rPr b="1" i="1" lang="en" sz="2200">
                <a:solidFill>
                  <a:srgbClr val="FF0000"/>
                </a:solidFill>
                <a:latin typeface="Proxima Nova"/>
                <a:ea typeface="Proxima Nova"/>
                <a:cs typeface="Proxima Nova"/>
                <a:sym typeface="Proxima Nova"/>
              </a:rPr>
              <a:t>Note:</a:t>
            </a:r>
            <a:r>
              <a:rPr lang="en" sz="2200">
                <a:latin typeface="Proxima Nova"/>
                <a:ea typeface="Proxima Nova"/>
                <a:cs typeface="Proxima Nova"/>
                <a:sym typeface="Proxima Nova"/>
              </a:rPr>
              <a:t> Make sure ALL the code is indented inside the </a:t>
            </a:r>
            <a:r>
              <a:rPr b="1" lang="en" sz="2200">
                <a:latin typeface="Roboto Mono"/>
                <a:ea typeface="Roboto Mono"/>
                <a:cs typeface="Roboto Mono"/>
                <a:sym typeface="Roboto Mono"/>
              </a:rPr>
              <a:t>else:</a:t>
            </a:r>
            <a:r>
              <a:rPr lang="en" sz="2200">
                <a:latin typeface="Proxima Nova"/>
                <a:ea typeface="Proxima Nova"/>
                <a:cs typeface="Proxima Nova"/>
                <a:sym typeface="Proxima Nova"/>
              </a:rPr>
              <a:t> statement.</a:t>
            </a:r>
            <a:endParaRPr sz="2200">
              <a:latin typeface="Proxima Nova"/>
              <a:ea typeface="Proxima Nova"/>
              <a:cs typeface="Proxima Nova"/>
              <a:sym typeface="Proxima Nov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3"/>
          <p:cNvSpPr txBox="1"/>
          <p:nvPr>
            <p:ph type="title"/>
          </p:nvPr>
        </p:nvSpPr>
        <p:spPr>
          <a:xfrm>
            <a:off x="311700" y="3358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Post-Mission Reflection</a:t>
            </a:r>
            <a:endParaRPr/>
          </a:p>
        </p:txBody>
      </p:sp>
      <p:sp>
        <p:nvSpPr>
          <p:cNvPr id="350" name="Google Shape;350;p13"/>
          <p:cNvSpPr txBox="1"/>
          <p:nvPr>
            <p:ph idx="1" type="body"/>
          </p:nvPr>
        </p:nvSpPr>
        <p:spPr>
          <a:xfrm>
            <a:off x="422850" y="869975"/>
            <a:ext cx="5854500" cy="38976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Complete the post-mission reflection in your Mission 3 Lesson 4 Log</a:t>
            </a:r>
            <a:endParaRPr>
              <a:latin typeface="Proxima Nova"/>
              <a:ea typeface="Proxima Nova"/>
              <a:cs typeface="Proxima Nova"/>
              <a:sym typeface="Proxima Nova"/>
            </a:endParaRPr>
          </a:p>
          <a:p>
            <a:pPr indent="0" lvl="0" marL="0" rtl="0" algn="l">
              <a:lnSpc>
                <a:spcPct val="115000"/>
              </a:lnSpc>
              <a:spcBef>
                <a:spcPts val="1200"/>
              </a:spcBef>
              <a:spcAft>
                <a:spcPts val="1200"/>
              </a:spcAft>
              <a:buSzPts val="2400"/>
              <a:buNone/>
            </a:pPr>
            <a:r>
              <a:t/>
            </a:r>
            <a:endParaRPr/>
          </a:p>
        </p:txBody>
      </p:sp>
      <p:pic>
        <p:nvPicPr>
          <p:cNvPr id="351" name="Google Shape;351;p13"/>
          <p:cNvPicPr preferRelativeResize="0"/>
          <p:nvPr/>
        </p:nvPicPr>
        <p:blipFill rotWithShape="1">
          <a:blip r:embed="rId3">
            <a:alphaModFix/>
          </a:blip>
          <a:srcRect b="0" l="0" r="0" t="0"/>
          <a:stretch/>
        </p:blipFill>
        <p:spPr>
          <a:xfrm>
            <a:off x="6488075" y="453375"/>
            <a:ext cx="2158912" cy="387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832c5bd241_0_1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Mission 3: Push Button Controls</a:t>
            </a:r>
            <a:endParaRPr/>
          </a:p>
        </p:txBody>
      </p:sp>
      <p:sp>
        <p:nvSpPr>
          <p:cNvPr id="82" name="Google Shape;82;g3832c5bd241_0_16"/>
          <p:cNvSpPr txBox="1"/>
          <p:nvPr>
            <p:ph idx="1" type="body"/>
          </p:nvPr>
        </p:nvSpPr>
        <p:spPr>
          <a:xfrm>
            <a:off x="311700" y="1152475"/>
            <a:ext cx="5649600" cy="34296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The botcore function </a:t>
            </a:r>
            <a:br>
              <a:rPr lang="en">
                <a:latin typeface="Proxima Nova"/>
                <a:ea typeface="Proxima Nova"/>
                <a:cs typeface="Proxima Nova"/>
                <a:sym typeface="Proxima Nova"/>
              </a:rPr>
            </a:br>
            <a:r>
              <a:rPr b="1" lang="en">
                <a:latin typeface="Roboto Mono"/>
                <a:ea typeface="Roboto Mono"/>
                <a:cs typeface="Roboto Mono"/>
                <a:sym typeface="Roboto Mono"/>
              </a:rPr>
              <a:t>buttons.was_pressed()</a:t>
            </a:r>
            <a:br>
              <a:rPr lang="en">
                <a:latin typeface="Proxima Nova"/>
                <a:ea typeface="Proxima Nova"/>
                <a:cs typeface="Proxima Nova"/>
                <a:sym typeface="Proxima Nova"/>
              </a:rPr>
            </a:br>
            <a:r>
              <a:rPr lang="en">
                <a:latin typeface="Proxima Nova"/>
                <a:ea typeface="Proxima Nova"/>
                <a:cs typeface="Proxima Nova"/>
                <a:sym typeface="Proxima Nova"/>
              </a:rPr>
              <a:t>can be used as a safety feature.</a:t>
            </a:r>
            <a:endParaRPr>
              <a:latin typeface="Proxima Nova"/>
              <a:ea typeface="Proxima Nova"/>
              <a:cs typeface="Proxima Nova"/>
              <a:sym typeface="Proxima Nova"/>
            </a:endParaRPr>
          </a:p>
          <a:p>
            <a:pPr indent="-369570" lvl="0" marL="457200" rtl="0" algn="l">
              <a:lnSpc>
                <a:spcPct val="115000"/>
              </a:lnSpc>
              <a:spcBef>
                <a:spcPts val="0"/>
              </a:spcBef>
              <a:spcAft>
                <a:spcPts val="0"/>
              </a:spcAft>
              <a:buSzPct val="100000"/>
              <a:buFont typeface="Proxima Nova"/>
              <a:buChar char="●"/>
            </a:pPr>
            <a:r>
              <a:rPr lang="en">
                <a:latin typeface="Proxima Nova"/>
                <a:ea typeface="Proxima Nova"/>
                <a:cs typeface="Proxima Nova"/>
                <a:sym typeface="Proxima Nova"/>
              </a:rPr>
              <a:t>Using the function as the </a:t>
            </a:r>
            <a:r>
              <a:rPr i="1" lang="en">
                <a:latin typeface="Proxima Nova"/>
                <a:ea typeface="Proxima Nova"/>
                <a:cs typeface="Proxima Nova"/>
                <a:sym typeface="Proxima Nova"/>
              </a:rPr>
              <a:t>condition</a:t>
            </a:r>
            <a:r>
              <a:rPr lang="en">
                <a:latin typeface="Proxima Nova"/>
                <a:ea typeface="Proxima Nova"/>
                <a:cs typeface="Proxima Nova"/>
                <a:sym typeface="Proxima Nova"/>
              </a:rPr>
              <a:t> of an </a:t>
            </a:r>
            <a:r>
              <a:rPr b="1" lang="en">
                <a:latin typeface="Roboto Mono"/>
                <a:ea typeface="Roboto Mono"/>
                <a:cs typeface="Roboto Mono"/>
                <a:sym typeface="Roboto Mono"/>
              </a:rPr>
              <a:t>if</a:t>
            </a:r>
            <a:r>
              <a:rPr lang="en">
                <a:latin typeface="Proxima Nova"/>
                <a:ea typeface="Proxima Nova"/>
                <a:cs typeface="Proxima Nova"/>
                <a:sym typeface="Proxima Nova"/>
              </a:rPr>
              <a:t> statement, the program will run code only if a specified button is pressed.</a:t>
            </a:r>
            <a:endParaRPr>
              <a:latin typeface="Proxima Nova"/>
              <a:ea typeface="Proxima Nova"/>
              <a:cs typeface="Proxima Nova"/>
              <a:sym typeface="Proxima Nova"/>
            </a:endParaRPr>
          </a:p>
          <a:p>
            <a:pPr indent="-369570" lvl="0" marL="457200" rtl="0" algn="l">
              <a:lnSpc>
                <a:spcPct val="115000"/>
              </a:lnSpc>
              <a:spcBef>
                <a:spcPts val="0"/>
              </a:spcBef>
              <a:spcAft>
                <a:spcPts val="0"/>
              </a:spcAft>
              <a:buSzPct val="100000"/>
              <a:buFont typeface="Proxima Nova"/>
              <a:buChar char="●"/>
            </a:pPr>
            <a:r>
              <a:rPr lang="en">
                <a:latin typeface="Proxima Nova"/>
                <a:ea typeface="Proxima Nova"/>
                <a:cs typeface="Proxima Nova"/>
                <a:sym typeface="Proxima Nova"/>
              </a:rPr>
              <a:t>The </a:t>
            </a:r>
            <a:r>
              <a:rPr b="1" lang="en">
                <a:latin typeface="Roboto Mono"/>
                <a:ea typeface="Roboto Mono"/>
                <a:cs typeface="Roboto Mono"/>
                <a:sym typeface="Roboto Mono"/>
              </a:rPr>
              <a:t>buttons.was_pressed()</a:t>
            </a:r>
            <a:r>
              <a:rPr lang="en">
                <a:latin typeface="Proxima Nova"/>
                <a:ea typeface="Proxima Nova"/>
                <a:cs typeface="Proxima Nova"/>
                <a:sym typeface="Proxima Nova"/>
              </a:rPr>
              <a:t> is the condition.</a:t>
            </a:r>
            <a:endParaRPr>
              <a:latin typeface="Proxima Nova"/>
              <a:ea typeface="Proxima Nova"/>
              <a:cs typeface="Proxima Nova"/>
              <a:sym typeface="Proxima Nova"/>
            </a:endParaRPr>
          </a:p>
          <a:p>
            <a:pPr indent="-369570" lvl="0" marL="457200" rtl="0" algn="l">
              <a:lnSpc>
                <a:spcPct val="115000"/>
              </a:lnSpc>
              <a:spcBef>
                <a:spcPts val="0"/>
              </a:spcBef>
              <a:spcAft>
                <a:spcPts val="0"/>
              </a:spcAft>
              <a:buSzPct val="100000"/>
              <a:buFont typeface="Proxima Nova"/>
              <a:buChar char="●"/>
            </a:pPr>
            <a:r>
              <a:rPr lang="en">
                <a:latin typeface="Proxima Nova"/>
                <a:ea typeface="Proxima Nova"/>
                <a:cs typeface="Proxima Nova"/>
                <a:sym typeface="Proxima Nova"/>
              </a:rPr>
              <a:t>Its possible values are True or False.</a:t>
            </a:r>
            <a:endParaRPr>
              <a:latin typeface="Proxima Nova"/>
              <a:ea typeface="Proxima Nova"/>
              <a:cs typeface="Proxima Nova"/>
              <a:sym typeface="Proxima Nova"/>
            </a:endParaRPr>
          </a:p>
        </p:txBody>
      </p:sp>
      <p:grpSp>
        <p:nvGrpSpPr>
          <p:cNvPr id="83" name="Google Shape;83;g3832c5bd241_0_16"/>
          <p:cNvGrpSpPr/>
          <p:nvPr/>
        </p:nvGrpSpPr>
        <p:grpSpPr>
          <a:xfrm>
            <a:off x="5961245" y="1068402"/>
            <a:ext cx="2988515" cy="2381040"/>
            <a:chOff x="5405300" y="1068425"/>
            <a:chExt cx="3544674" cy="2824150"/>
          </a:xfrm>
        </p:grpSpPr>
        <p:pic>
          <p:nvPicPr>
            <p:cNvPr id="84" name="Google Shape;84;g3832c5bd241_0_16" title="CB3-Top.jpg"/>
            <p:cNvPicPr preferRelativeResize="0"/>
            <p:nvPr/>
          </p:nvPicPr>
          <p:blipFill rotWithShape="1">
            <a:blip r:embed="rId3">
              <a:alphaModFix/>
            </a:blip>
            <a:srcRect b="0" l="0" r="0" t="0"/>
            <a:stretch/>
          </p:blipFill>
          <p:spPr>
            <a:xfrm>
              <a:off x="5405300" y="1068425"/>
              <a:ext cx="3544674" cy="2824150"/>
            </a:xfrm>
            <a:prstGeom prst="rect">
              <a:avLst/>
            </a:prstGeom>
            <a:noFill/>
            <a:ln>
              <a:noFill/>
            </a:ln>
          </p:spPr>
        </p:pic>
        <p:sp>
          <p:nvSpPr>
            <p:cNvPr id="85" name="Google Shape;85;g3832c5bd241_0_16"/>
            <p:cNvSpPr/>
            <p:nvPr/>
          </p:nvSpPr>
          <p:spPr>
            <a:xfrm>
              <a:off x="6189450" y="2312175"/>
              <a:ext cx="306600" cy="325800"/>
            </a:xfrm>
            <a:prstGeom prst="ellipse">
              <a:avLst/>
            </a:prstGeom>
            <a:noFill/>
            <a:ln cap="flat" cmpd="sng" w="24100">
              <a:solidFill>
                <a:srgbClr val="FF0000"/>
              </a:solidFill>
              <a:prstDash val="solid"/>
              <a:round/>
              <a:headEnd len="sm" w="sm" type="none"/>
              <a:tailEnd len="sm" w="sm" type="none"/>
            </a:ln>
          </p:spPr>
          <p:txBody>
            <a:bodyPr anchorCtr="0" anchor="ctr" bIns="77075" lIns="77075" spcFirstLastPara="1" rIns="77075" wrap="square" tIns="77075">
              <a:noAutofit/>
            </a:bodyPr>
            <a:lstStyle/>
            <a:p>
              <a:pPr indent="0" lvl="0" marL="0" rtl="0" algn="ctr">
                <a:spcBef>
                  <a:spcPts val="0"/>
                </a:spcBef>
                <a:spcAft>
                  <a:spcPts val="0"/>
                </a:spcAft>
                <a:buNone/>
              </a:pPr>
              <a:r>
                <a:t/>
              </a:r>
              <a:endParaRPr sz="1180"/>
            </a:p>
          </p:txBody>
        </p:sp>
        <p:sp>
          <p:nvSpPr>
            <p:cNvPr id="86" name="Google Shape;86;g3832c5bd241_0_16"/>
            <p:cNvSpPr/>
            <p:nvPr/>
          </p:nvSpPr>
          <p:spPr>
            <a:xfrm>
              <a:off x="7816900" y="2312175"/>
              <a:ext cx="306600" cy="325800"/>
            </a:xfrm>
            <a:prstGeom prst="ellipse">
              <a:avLst/>
            </a:prstGeom>
            <a:noFill/>
            <a:ln cap="flat" cmpd="sng" w="24100">
              <a:solidFill>
                <a:srgbClr val="FF0000"/>
              </a:solidFill>
              <a:prstDash val="solid"/>
              <a:round/>
              <a:headEnd len="sm" w="sm" type="none"/>
              <a:tailEnd len="sm" w="sm" type="none"/>
            </a:ln>
          </p:spPr>
          <p:txBody>
            <a:bodyPr anchorCtr="0" anchor="ctr" bIns="77075" lIns="77075" spcFirstLastPara="1" rIns="77075" wrap="square" tIns="77075">
              <a:noAutofit/>
            </a:bodyPr>
            <a:lstStyle/>
            <a:p>
              <a:pPr indent="0" lvl="0" marL="0" rtl="0" algn="ctr">
                <a:spcBef>
                  <a:spcPts val="0"/>
                </a:spcBef>
                <a:spcAft>
                  <a:spcPts val="0"/>
                </a:spcAft>
                <a:buNone/>
              </a:pPr>
              <a:r>
                <a:t/>
              </a:r>
              <a:endParaRPr sz="118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832c5bd241_0_2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Mission 3: Push Button Controls</a:t>
            </a:r>
            <a:endParaRPr/>
          </a:p>
        </p:txBody>
      </p:sp>
      <p:sp>
        <p:nvSpPr>
          <p:cNvPr id="92" name="Google Shape;92;g3832c5bd241_0_24"/>
          <p:cNvSpPr txBox="1"/>
          <p:nvPr>
            <p:ph idx="1" type="body"/>
          </p:nvPr>
        </p:nvSpPr>
        <p:spPr>
          <a:xfrm>
            <a:off x="311700" y="1152475"/>
            <a:ext cx="5801100" cy="3429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It works like this:</a:t>
            </a:r>
            <a:endParaRPr>
              <a:latin typeface="Proxima Nova"/>
              <a:ea typeface="Proxima Nova"/>
              <a:cs typeface="Proxima Nova"/>
              <a:sym typeface="Proxima Nova"/>
            </a:endParaRPr>
          </a:p>
          <a:p>
            <a:pPr indent="0" lvl="0" marL="457200" rtl="0" algn="l">
              <a:lnSpc>
                <a:spcPct val="115000"/>
              </a:lnSpc>
              <a:spcBef>
                <a:spcPts val="0"/>
              </a:spcBef>
              <a:spcAft>
                <a:spcPts val="0"/>
              </a:spcAft>
              <a:buNone/>
            </a:pPr>
            <a:r>
              <a:rPr b="1" lang="en">
                <a:latin typeface="Roboto Mono"/>
                <a:ea typeface="Roboto Mono"/>
                <a:cs typeface="Roboto Mono"/>
                <a:sym typeface="Roboto Mono"/>
              </a:rPr>
              <a:t>if</a:t>
            </a:r>
            <a:r>
              <a:rPr lang="en">
                <a:latin typeface="Proxima Nova"/>
                <a:ea typeface="Proxima Nova"/>
                <a:cs typeface="Proxima Nova"/>
                <a:sym typeface="Proxima Nova"/>
              </a:rPr>
              <a:t> </a:t>
            </a:r>
            <a:r>
              <a:rPr b="1" lang="en">
                <a:latin typeface="Roboto Mono"/>
                <a:ea typeface="Roboto Mono"/>
                <a:cs typeface="Roboto Mono"/>
                <a:sym typeface="Roboto Mono"/>
              </a:rPr>
              <a:t>buttons.was_pressed(0):</a:t>
            </a:r>
            <a:br>
              <a:rPr lang="en">
                <a:latin typeface="Proxima Nova"/>
                <a:ea typeface="Proxima Nova"/>
                <a:cs typeface="Proxima Nova"/>
                <a:sym typeface="Proxima Nova"/>
              </a:rPr>
            </a:br>
            <a:r>
              <a:rPr lang="en">
                <a:latin typeface="Proxima Nova"/>
                <a:ea typeface="Proxima Nova"/>
                <a:cs typeface="Proxima Nova"/>
                <a:sym typeface="Proxima Nova"/>
              </a:rPr>
              <a:t>     indented code here</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 </a:t>
            </a:r>
            <a:r>
              <a:rPr lang="en">
                <a:latin typeface="Proxima Nova"/>
                <a:ea typeface="Proxima Nova"/>
                <a:cs typeface="Proxima Nova"/>
                <a:sym typeface="Proxima Nova"/>
              </a:rPr>
              <a:t>indented</a:t>
            </a:r>
            <a:r>
              <a:rPr lang="en">
                <a:latin typeface="Proxima Nova"/>
                <a:ea typeface="Proxima Nova"/>
                <a:cs typeface="Proxima Nova"/>
                <a:sym typeface="Proxima Nova"/>
              </a:rPr>
              <a:t> code will run only if BTN-0 was pressed.</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Pressing &lt;enter&gt; after the colon (:) will automatically indent code by 4 spaces when you are typing.</a:t>
            </a:r>
            <a:endParaRPr>
              <a:latin typeface="Proxima Nova"/>
              <a:ea typeface="Proxima Nova"/>
              <a:cs typeface="Proxima Nova"/>
              <a:sym typeface="Proxima Nova"/>
            </a:endParaRPr>
          </a:p>
        </p:txBody>
      </p:sp>
      <p:grpSp>
        <p:nvGrpSpPr>
          <p:cNvPr id="93" name="Google Shape;93;g3832c5bd241_0_24"/>
          <p:cNvGrpSpPr/>
          <p:nvPr/>
        </p:nvGrpSpPr>
        <p:grpSpPr>
          <a:xfrm>
            <a:off x="6066679" y="1068461"/>
            <a:ext cx="2883593" cy="2297446"/>
            <a:chOff x="5405300" y="1068425"/>
            <a:chExt cx="3544674" cy="2824150"/>
          </a:xfrm>
        </p:grpSpPr>
        <p:pic>
          <p:nvPicPr>
            <p:cNvPr id="94" name="Google Shape;94;g3832c5bd241_0_24" title="CB3-Top.jpg"/>
            <p:cNvPicPr preferRelativeResize="0"/>
            <p:nvPr/>
          </p:nvPicPr>
          <p:blipFill rotWithShape="1">
            <a:blip r:embed="rId3">
              <a:alphaModFix/>
            </a:blip>
            <a:srcRect b="0" l="0" r="0" t="0"/>
            <a:stretch/>
          </p:blipFill>
          <p:spPr>
            <a:xfrm>
              <a:off x="5405300" y="1068425"/>
              <a:ext cx="3544674" cy="2824150"/>
            </a:xfrm>
            <a:prstGeom prst="rect">
              <a:avLst/>
            </a:prstGeom>
            <a:noFill/>
            <a:ln>
              <a:noFill/>
            </a:ln>
          </p:spPr>
        </p:pic>
        <p:sp>
          <p:nvSpPr>
            <p:cNvPr id="95" name="Google Shape;95;g3832c5bd241_0_24"/>
            <p:cNvSpPr/>
            <p:nvPr/>
          </p:nvSpPr>
          <p:spPr>
            <a:xfrm>
              <a:off x="6189450" y="2312175"/>
              <a:ext cx="306600" cy="325800"/>
            </a:xfrm>
            <a:prstGeom prst="ellipse">
              <a:avLst/>
            </a:prstGeom>
            <a:noFill/>
            <a:ln cap="flat" cmpd="sng" w="23250">
              <a:solidFill>
                <a:srgbClr val="FF0000"/>
              </a:solidFill>
              <a:prstDash val="solid"/>
              <a:round/>
              <a:headEnd len="sm" w="sm" type="none"/>
              <a:tailEnd len="sm" w="sm" type="none"/>
            </a:ln>
          </p:spPr>
          <p:txBody>
            <a:bodyPr anchorCtr="0" anchor="ctr" bIns="74375" lIns="74375" spcFirstLastPara="1" rIns="74375" wrap="square" tIns="74375">
              <a:noAutofit/>
            </a:bodyPr>
            <a:lstStyle/>
            <a:p>
              <a:pPr indent="0" lvl="0" marL="0" rtl="0" algn="ctr">
                <a:spcBef>
                  <a:spcPts val="0"/>
                </a:spcBef>
                <a:spcAft>
                  <a:spcPts val="0"/>
                </a:spcAft>
                <a:buNone/>
              </a:pPr>
              <a:r>
                <a:t/>
              </a:r>
              <a:endParaRPr sz="1138"/>
            </a:p>
          </p:txBody>
        </p:sp>
        <p:sp>
          <p:nvSpPr>
            <p:cNvPr id="96" name="Google Shape;96;g3832c5bd241_0_24"/>
            <p:cNvSpPr/>
            <p:nvPr/>
          </p:nvSpPr>
          <p:spPr>
            <a:xfrm>
              <a:off x="7816900" y="2312175"/>
              <a:ext cx="306600" cy="325800"/>
            </a:xfrm>
            <a:prstGeom prst="ellipse">
              <a:avLst/>
            </a:prstGeom>
            <a:noFill/>
            <a:ln cap="flat" cmpd="sng" w="23250">
              <a:solidFill>
                <a:srgbClr val="FF0000"/>
              </a:solidFill>
              <a:prstDash val="solid"/>
              <a:round/>
              <a:headEnd len="sm" w="sm" type="none"/>
              <a:tailEnd len="sm" w="sm" type="none"/>
            </a:ln>
          </p:spPr>
          <p:txBody>
            <a:bodyPr anchorCtr="0" anchor="ctr" bIns="74375" lIns="74375" spcFirstLastPara="1" rIns="74375" wrap="square" tIns="74375">
              <a:noAutofit/>
            </a:bodyPr>
            <a:lstStyle/>
            <a:p>
              <a:pPr indent="0" lvl="0" marL="0" rtl="0" algn="ctr">
                <a:spcBef>
                  <a:spcPts val="0"/>
                </a:spcBef>
                <a:spcAft>
                  <a:spcPts val="0"/>
                </a:spcAft>
                <a:buNone/>
              </a:pPr>
              <a:r>
                <a:t/>
              </a:r>
              <a:endParaRPr sz="1138"/>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832c5bd241_0_3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Mission 3: Push Button Controls</a:t>
            </a:r>
            <a:endParaRPr/>
          </a:p>
        </p:txBody>
      </p:sp>
      <p:sp>
        <p:nvSpPr>
          <p:cNvPr id="102" name="Google Shape;102;g3832c5bd241_0_33"/>
          <p:cNvSpPr txBox="1"/>
          <p:nvPr>
            <p:ph idx="1" type="body"/>
          </p:nvPr>
        </p:nvSpPr>
        <p:spPr>
          <a:xfrm>
            <a:off x="311700" y="1152475"/>
            <a:ext cx="7879500" cy="342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Let’s add a countdown and delay to our safety feature to give us time to press the button.</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How long will it take you to press RUN on your computer, and then unplug your CodeBot and go to the testing station on the floor?</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Use this amount of time for your delay.</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832c5bd241_0_4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Mission 3: Push Button Controls</a:t>
            </a:r>
            <a:endParaRPr/>
          </a:p>
        </p:txBody>
      </p:sp>
      <p:sp>
        <p:nvSpPr>
          <p:cNvPr id="108" name="Google Shape;108;g3832c5bd241_0_42"/>
          <p:cNvSpPr txBox="1"/>
          <p:nvPr>
            <p:ph idx="1" type="body"/>
          </p:nvPr>
        </p:nvSpPr>
        <p:spPr>
          <a:xfrm>
            <a:off x="311700" y="1152475"/>
            <a:ext cx="7879500" cy="3736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For example, use 30 seconds as your countdown time.</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This gives you 30 seconds to click &lt;RUN&gt;, unplug the ‘bot, set the ‘bot on the floor, and press &lt;BTN-0&gt;.</a:t>
            </a:r>
            <a:endParaRPr>
              <a:latin typeface="Proxima Nova"/>
              <a:ea typeface="Proxima Nova"/>
              <a:cs typeface="Proxima Nova"/>
              <a:sym typeface="Proxima Nova"/>
            </a:endParaRPr>
          </a:p>
          <a:p>
            <a:pPr indent="-381000" lvl="0" marL="457200" rtl="0" algn="l">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Your safety feature code could look like this:</a:t>
            </a:r>
            <a:endParaRPr>
              <a:latin typeface="Proxima Nova"/>
              <a:ea typeface="Proxima Nova"/>
              <a:cs typeface="Proxima Nova"/>
              <a:sym typeface="Proxima Nova"/>
            </a:endParaRPr>
          </a:p>
          <a:p>
            <a:pPr indent="0" lvl="0" marL="457200" rtl="0" algn="l">
              <a:lnSpc>
                <a:spcPct val="115000"/>
              </a:lnSpc>
              <a:spcBef>
                <a:spcPts val="0"/>
              </a:spcBef>
              <a:spcAft>
                <a:spcPts val="0"/>
              </a:spcAft>
              <a:buNone/>
            </a:pPr>
            <a:r>
              <a:rPr b="1" lang="en">
                <a:latin typeface="Roboto Mono"/>
                <a:ea typeface="Roboto Mono"/>
                <a:cs typeface="Roboto Mono"/>
                <a:sym typeface="Roboto Mono"/>
              </a:rPr>
              <a:t>leds.user(0b00011000)</a:t>
            </a:r>
            <a:br>
              <a:rPr b="1" lang="en">
                <a:latin typeface="Roboto Mono"/>
                <a:ea typeface="Roboto Mono"/>
                <a:cs typeface="Roboto Mono"/>
                <a:sym typeface="Roboto Mono"/>
              </a:rPr>
            </a:br>
            <a:r>
              <a:rPr b="1" lang="en">
                <a:latin typeface="Roboto Mono"/>
                <a:ea typeface="Roboto Mono"/>
                <a:cs typeface="Roboto Mono"/>
                <a:sym typeface="Roboto Mono"/>
              </a:rPr>
              <a:t>sleep(30)</a:t>
            </a:r>
            <a:endParaRPr b="1">
              <a:latin typeface="Roboto Mono"/>
              <a:ea typeface="Roboto Mono"/>
              <a:cs typeface="Roboto Mono"/>
              <a:sym typeface="Roboto Mono"/>
            </a:endParaRPr>
          </a:p>
          <a:p>
            <a:pPr indent="0" lvl="0" marL="457200" rtl="0" algn="l">
              <a:lnSpc>
                <a:spcPct val="115000"/>
              </a:lnSpc>
              <a:spcBef>
                <a:spcPts val="0"/>
              </a:spcBef>
              <a:spcAft>
                <a:spcPts val="0"/>
              </a:spcAft>
              <a:buNone/>
            </a:pPr>
            <a:r>
              <a:rPr b="1" lang="en">
                <a:latin typeface="Roboto Mono"/>
                <a:ea typeface="Roboto Mono"/>
                <a:cs typeface="Roboto Mono"/>
                <a:sym typeface="Roboto Mono"/>
              </a:rPr>
              <a:t>leds.user(0)</a:t>
            </a:r>
            <a:endParaRPr b="1">
              <a:latin typeface="Roboto Mono"/>
              <a:ea typeface="Roboto Mono"/>
              <a:cs typeface="Roboto Mono"/>
              <a:sym typeface="Roboto Mono"/>
            </a:endParaRPr>
          </a:p>
          <a:p>
            <a:pPr indent="0" lvl="0" marL="457200" rtl="0" algn="l">
              <a:lnSpc>
                <a:spcPct val="115000"/>
              </a:lnSpc>
              <a:spcBef>
                <a:spcPts val="0"/>
              </a:spcBef>
              <a:spcAft>
                <a:spcPts val="0"/>
              </a:spcAft>
              <a:buNone/>
            </a:pPr>
            <a:r>
              <a:rPr b="1" lang="en">
                <a:latin typeface="Roboto Mono"/>
                <a:ea typeface="Roboto Mono"/>
                <a:cs typeface="Roboto Mono"/>
                <a:sym typeface="Roboto Mono"/>
              </a:rPr>
              <a:t>if buttons.was_pressed(0):</a:t>
            </a:r>
            <a:endParaRPr b="1">
              <a:latin typeface="Roboto Mono"/>
              <a:ea typeface="Roboto Mono"/>
              <a:cs typeface="Roboto Mono"/>
              <a:sym typeface="Roboto Mono"/>
            </a:endParaRPr>
          </a:p>
          <a:p>
            <a:pPr indent="0" lvl="0" marL="457200" rtl="0" algn="l">
              <a:lnSpc>
                <a:spcPct val="115000"/>
              </a:lnSpc>
              <a:spcBef>
                <a:spcPts val="0"/>
              </a:spcBef>
              <a:spcAft>
                <a:spcPts val="0"/>
              </a:spcAft>
              <a:buNone/>
            </a:pPr>
            <a:r>
              <a:rPr b="1" lang="en">
                <a:latin typeface="Roboto Mono"/>
                <a:ea typeface="Roboto Mono"/>
                <a:cs typeface="Roboto Mono"/>
                <a:sym typeface="Roboto Mono"/>
              </a:rPr>
              <a:t>     indented code here</a:t>
            </a:r>
            <a:endParaRPr b="1">
              <a:latin typeface="Roboto Mono"/>
              <a:ea typeface="Roboto Mono"/>
              <a:cs typeface="Roboto Mono"/>
              <a:sym typeface="Roboto Mon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832c5bd241_0_47"/>
          <p:cNvSpPr txBox="1"/>
          <p:nvPr>
            <p:ph type="title"/>
          </p:nvPr>
        </p:nvSpPr>
        <p:spPr>
          <a:xfrm>
            <a:off x="311700" y="26303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Mission 3: Push Button Controls</a:t>
            </a:r>
            <a:endParaRPr/>
          </a:p>
        </p:txBody>
      </p:sp>
      <p:sp>
        <p:nvSpPr>
          <p:cNvPr id="114" name="Google Shape;114;g3832c5bd241_0_47"/>
          <p:cNvSpPr txBox="1"/>
          <p:nvPr>
            <p:ph idx="1" type="body"/>
          </p:nvPr>
        </p:nvSpPr>
        <p:spPr>
          <a:xfrm>
            <a:off x="311700" y="760525"/>
            <a:ext cx="4220700" cy="42336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Give it a try!</a:t>
            </a:r>
            <a:endParaRPr>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Open the </a:t>
            </a:r>
            <a:r>
              <a:rPr b="1" i="1" lang="en" sz="2200">
                <a:latin typeface="Proxima Nova"/>
                <a:ea typeface="Proxima Nova"/>
                <a:cs typeface="Proxima Nova"/>
                <a:sym typeface="Proxima Nova"/>
              </a:rPr>
              <a:t>MoveOut</a:t>
            </a:r>
            <a:r>
              <a:rPr lang="en" sz="2200">
                <a:latin typeface="Proxima Nova"/>
                <a:ea typeface="Proxima Nova"/>
                <a:cs typeface="Proxima Nova"/>
                <a:sym typeface="Proxima Nova"/>
              </a:rPr>
              <a:t> program.</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Add this code to your program.</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Indent the lines of code inside the </a:t>
            </a:r>
            <a:r>
              <a:rPr b="1" lang="en" sz="2200">
                <a:latin typeface="Roboto Mono"/>
                <a:ea typeface="Roboto Mono"/>
                <a:cs typeface="Roboto Mono"/>
                <a:sym typeface="Roboto Mono"/>
              </a:rPr>
              <a:t>if</a:t>
            </a:r>
            <a:r>
              <a:rPr lang="en" sz="2200">
                <a:latin typeface="Proxima Nova"/>
                <a:ea typeface="Proxima Nova"/>
                <a:cs typeface="Proxima Nova"/>
                <a:sym typeface="Proxima Nova"/>
              </a:rPr>
              <a:t> statement.</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You can use a shorter delay time if you are testing at your desk.</a:t>
            </a:r>
            <a:endParaRPr sz="2200">
              <a:latin typeface="Proxima Nova"/>
              <a:ea typeface="Proxima Nova"/>
              <a:cs typeface="Proxima Nova"/>
              <a:sym typeface="Proxima Nova"/>
            </a:endParaRPr>
          </a:p>
          <a:p>
            <a:pPr indent="-368300" lvl="0" marL="457200" rtl="0" algn="l">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Run your program, unplug the CodeBot, and press the button during the delay.</a:t>
            </a:r>
            <a:endParaRPr sz="2200">
              <a:latin typeface="Proxima Nova"/>
              <a:ea typeface="Proxima Nova"/>
              <a:cs typeface="Proxima Nova"/>
              <a:sym typeface="Proxima Nova"/>
            </a:endParaRPr>
          </a:p>
        </p:txBody>
      </p:sp>
      <p:pic>
        <p:nvPicPr>
          <p:cNvPr id="115" name="Google Shape;115;g3832c5bd241_0_47"/>
          <p:cNvPicPr preferRelativeResize="0"/>
          <p:nvPr/>
        </p:nvPicPr>
        <p:blipFill rotWithShape="1">
          <a:blip r:embed="rId3">
            <a:alphaModFix/>
          </a:blip>
          <a:srcRect b="0" l="5731" r="0" t="11063"/>
          <a:stretch/>
        </p:blipFill>
        <p:spPr>
          <a:xfrm>
            <a:off x="4714375" y="886451"/>
            <a:ext cx="4205169" cy="3820275"/>
          </a:xfrm>
          <a:prstGeom prst="rect">
            <a:avLst/>
          </a:prstGeom>
          <a:noFill/>
          <a:ln>
            <a:noFill/>
          </a:ln>
        </p:spPr>
      </p:pic>
      <p:cxnSp>
        <p:nvCxnSpPr>
          <p:cNvPr id="116" name="Google Shape;116;g3832c5bd241_0_47"/>
          <p:cNvCxnSpPr/>
          <p:nvPr/>
        </p:nvCxnSpPr>
        <p:spPr>
          <a:xfrm>
            <a:off x="2406050" y="1804525"/>
            <a:ext cx="2863800" cy="230100"/>
          </a:xfrm>
          <a:prstGeom prst="straightConnector1">
            <a:avLst/>
          </a:prstGeom>
          <a:noFill/>
          <a:ln cap="flat" cmpd="sng" w="28575">
            <a:solidFill>
              <a:srgbClr val="FF0000"/>
            </a:solidFill>
            <a:prstDash val="solid"/>
            <a:round/>
            <a:headEnd len="med" w="med" type="none"/>
            <a:tailEnd len="med" w="med" type="triangle"/>
          </a:ln>
        </p:spPr>
      </p:cxnSp>
      <p:cxnSp>
        <p:nvCxnSpPr>
          <p:cNvPr id="117" name="Google Shape;117;g3832c5bd241_0_47"/>
          <p:cNvCxnSpPr/>
          <p:nvPr/>
        </p:nvCxnSpPr>
        <p:spPr>
          <a:xfrm>
            <a:off x="3814050" y="2388800"/>
            <a:ext cx="2030400" cy="8811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832c5bd241_0_55"/>
          <p:cNvSpPr txBox="1"/>
          <p:nvPr>
            <p:ph type="title"/>
          </p:nvPr>
        </p:nvSpPr>
        <p:spPr>
          <a:xfrm>
            <a:off x="311700" y="26303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Mission 3: Push Button Controls</a:t>
            </a:r>
            <a:endParaRPr/>
          </a:p>
        </p:txBody>
      </p:sp>
      <p:sp>
        <p:nvSpPr>
          <p:cNvPr id="123" name="Google Shape;123;g3832c5bd241_0_55"/>
          <p:cNvSpPr txBox="1"/>
          <p:nvPr>
            <p:ph idx="1" type="body"/>
          </p:nvPr>
        </p:nvSpPr>
        <p:spPr>
          <a:xfrm>
            <a:off x="311700" y="760525"/>
            <a:ext cx="6002100" cy="3946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Moving forward, you will use this safety feature in your programs.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2200">
              <a:latin typeface="Proxima Nova"/>
              <a:ea typeface="Proxima Nova"/>
              <a:cs typeface="Proxima Nova"/>
              <a:sym typeface="Proxima Nova"/>
            </a:endParaRPr>
          </a:p>
        </p:txBody>
      </p:sp>
      <p:pic>
        <p:nvPicPr>
          <p:cNvPr id="124" name="Google Shape;124;g3832c5bd241_0_55"/>
          <p:cNvPicPr preferRelativeResize="0"/>
          <p:nvPr/>
        </p:nvPicPr>
        <p:blipFill>
          <a:blip r:embed="rId3">
            <a:alphaModFix/>
          </a:blip>
          <a:stretch>
            <a:fillRect/>
          </a:stretch>
        </p:blipFill>
        <p:spPr>
          <a:xfrm>
            <a:off x="1638300" y="1866900"/>
            <a:ext cx="5112600" cy="245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